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4"/>
  </p:notesMasterIdLst>
  <p:sldIdLst>
    <p:sldId id="1659" r:id="rId3"/>
    <p:sldId id="2898" r:id="rId4"/>
    <p:sldId id="2899" r:id="rId5"/>
    <p:sldId id="2197" r:id="rId6"/>
    <p:sldId id="2810" r:id="rId7"/>
    <p:sldId id="2516" r:id="rId8"/>
    <p:sldId id="2901" r:id="rId9"/>
    <p:sldId id="2902" r:id="rId10"/>
    <p:sldId id="2903" r:id="rId11"/>
    <p:sldId id="2904" r:id="rId12"/>
    <p:sldId id="2863" r:id="rId13"/>
    <p:sldId id="2905" r:id="rId14"/>
    <p:sldId id="2906" r:id="rId15"/>
    <p:sldId id="2907" r:id="rId16"/>
    <p:sldId id="2796" r:id="rId17"/>
    <p:sldId id="2909" r:id="rId18"/>
    <p:sldId id="2910" r:id="rId19"/>
    <p:sldId id="2911" r:id="rId20"/>
    <p:sldId id="2753" r:id="rId21"/>
    <p:sldId id="2912" r:id="rId22"/>
    <p:sldId id="2872" r:id="rId23"/>
    <p:sldId id="2913" r:id="rId24"/>
    <p:sldId id="2915" r:id="rId25"/>
    <p:sldId id="2916" r:id="rId26"/>
    <p:sldId id="2917" r:id="rId27"/>
    <p:sldId id="2918" r:id="rId28"/>
    <p:sldId id="2919" r:id="rId29"/>
    <p:sldId id="2807" r:id="rId30"/>
    <p:sldId id="2920" r:id="rId31"/>
    <p:sldId id="2921" r:id="rId32"/>
    <p:sldId id="2703" r:id="rId33"/>
    <p:sldId id="2923" r:id="rId34"/>
    <p:sldId id="2924" r:id="rId35"/>
    <p:sldId id="2925" r:id="rId36"/>
    <p:sldId id="2926" r:id="rId37"/>
    <p:sldId id="2922" r:id="rId38"/>
    <p:sldId id="2928" r:id="rId39"/>
    <p:sldId id="2929" r:id="rId40"/>
    <p:sldId id="2930" r:id="rId41"/>
    <p:sldId id="2927" r:id="rId42"/>
    <p:sldId id="18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F31"/>
    <a:srgbClr val="F74BBA"/>
    <a:srgbClr val="FBA3DC"/>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330" autoAdjust="0"/>
    <p:restoredTop sz="86436" autoAdjust="0"/>
  </p:normalViewPr>
  <p:slideViewPr>
    <p:cSldViewPr>
      <p:cViewPr varScale="1">
        <p:scale>
          <a:sx n="97" d="100"/>
          <a:sy n="97" d="100"/>
        </p:scale>
        <p:origin x="-13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84"/>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41</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11/1/2021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11/1/2021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Partners, Plans, and Prayers</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15:14 – 33</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 November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32</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These </a:t>
            </a:r>
            <a:r>
              <a:rPr lang="en-US" sz="2800" b="1" i="1" u="sng" dirty="0" smtClean="0">
                <a:latin typeface="Cambria" pitchFamily="18" charset="0"/>
              </a:rPr>
              <a:t>three</a:t>
            </a:r>
            <a:r>
              <a:rPr lang="en-US" sz="2800" b="1" i="1" dirty="0" smtClean="0">
                <a:latin typeface="Cambria" pitchFamily="18" charset="0"/>
              </a:rPr>
              <a:t> </a:t>
            </a:r>
            <a:r>
              <a:rPr lang="en-US" sz="2800" b="1" i="1" u="sng" dirty="0" smtClean="0">
                <a:latin typeface="Cambria" pitchFamily="18" charset="0"/>
              </a:rPr>
              <a:t>qualities</a:t>
            </a:r>
            <a:r>
              <a:rPr lang="en-US" sz="2800" b="1" dirty="0" smtClean="0">
                <a:latin typeface="Cambria" pitchFamily="18" charset="0"/>
              </a:rPr>
              <a:t> essentially describe a mature Christian.  Imagine the impact churches would have on the world if they were composed of people who are morally clean and ethically pure, filled with such knowledge as to be completely informed and adequately aware, and able to educate one another and hold each other accountable.  </a:t>
            </a:r>
          </a:p>
          <a:p>
            <a:pPr marL="274320" indent="-274320">
              <a:spcAft>
                <a:spcPts val="1200"/>
              </a:spcAft>
              <a:buFont typeface="Arial" pitchFamily="34" charset="0"/>
              <a:buChar char="•"/>
            </a:pPr>
            <a:r>
              <a:rPr lang="en-US" sz="2800" b="1" dirty="0" smtClean="0">
                <a:latin typeface="Cambria" pitchFamily="18" charset="0"/>
              </a:rPr>
              <a:t>Pastors devote their lives to seeing their churches transformed—</a:t>
            </a:r>
            <a:r>
              <a:rPr lang="en-US" sz="2800" b="1" i="1" dirty="0" smtClean="0">
                <a:latin typeface="Cambria" pitchFamily="18" charset="0"/>
              </a:rPr>
              <a:t>one person at a time</a:t>
            </a:r>
            <a:r>
              <a:rPr lang="en-US" sz="2800" b="1" dirty="0" smtClean="0">
                <a:latin typeface="Cambria" pitchFamily="18" charset="0"/>
              </a:rPr>
              <a:t>—to be </a:t>
            </a:r>
            <a:r>
              <a:rPr lang="en-US" sz="2800" b="1" i="1" u="sng" dirty="0" smtClean="0">
                <a:effectLst>
                  <a:outerShdw blurRad="38100" dist="38100" dir="2700000" algn="tl">
                    <a:srgbClr val="000000">
                      <a:alpha val="43137"/>
                    </a:srgbClr>
                  </a:outerShdw>
                </a:effectLst>
                <a:latin typeface="Cambria" pitchFamily="18" charset="0"/>
              </a:rPr>
              <a:t>full</a:t>
            </a:r>
            <a:r>
              <a:rPr lang="en-US" sz="2800" b="1" dirty="0" smtClean="0">
                <a:latin typeface="Cambria" pitchFamily="18" charset="0"/>
              </a:rPr>
              <a:t> of goodness, </a:t>
            </a:r>
            <a:r>
              <a:rPr lang="en-US" sz="2800" b="1" i="1" u="sng" dirty="0" smtClean="0">
                <a:effectLst>
                  <a:outerShdw blurRad="38100" dist="38100" dir="2700000" algn="tl">
                    <a:srgbClr val="000000">
                      <a:alpha val="43137"/>
                    </a:srgbClr>
                  </a:outerShdw>
                </a:effectLst>
                <a:latin typeface="Cambria" pitchFamily="18" charset="0"/>
              </a:rPr>
              <a:t>filled</a:t>
            </a:r>
            <a:r>
              <a:rPr lang="en-US" sz="2800" b="1" dirty="0" smtClean="0">
                <a:latin typeface="Cambria" pitchFamily="18" charset="0"/>
              </a:rPr>
              <a:t> with all knowledge, and </a:t>
            </a:r>
            <a:r>
              <a:rPr lang="en-US" sz="2800" b="1" i="1" u="sng" dirty="0" smtClean="0">
                <a:effectLst>
                  <a:outerShdw blurRad="38100" dist="38100" dir="2700000" algn="tl">
                    <a:srgbClr val="000000">
                      <a:alpha val="43137"/>
                    </a:srgbClr>
                  </a:outerShdw>
                </a:effectLst>
                <a:latin typeface="Cambria" pitchFamily="18" charset="0"/>
              </a:rPr>
              <a:t>able</a:t>
            </a:r>
            <a:r>
              <a:rPr lang="en-US" sz="2800" b="1" dirty="0" smtClean="0">
                <a:latin typeface="Cambria" pitchFamily="18" charset="0"/>
              </a:rPr>
              <a:t> to admonish.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15:15 – 16  </a:t>
            </a:r>
          </a:p>
        </p:txBody>
      </p:sp>
      <p:pic>
        <p:nvPicPr>
          <p:cNvPr id="4" name="Picture 3" descr="15 - 15-16 text.jpg"/>
          <p:cNvPicPr>
            <a:picLocks noChangeAspect="1"/>
          </p:cNvPicPr>
          <p:nvPr/>
        </p:nvPicPr>
        <p:blipFill>
          <a:blip r:embed="rId2" cstate="print"/>
          <a:srcRect t="22068" b="11729"/>
          <a:stretch>
            <a:fillRect/>
          </a:stretch>
        </p:blipFill>
        <p:spPr>
          <a:xfrm>
            <a:off x="381000" y="1219200"/>
            <a:ext cx="8440616" cy="4191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After Paul’s long discourse on the basic of the gospel, one might think the Roman believers were </a:t>
            </a:r>
            <a:r>
              <a:rPr lang="en-US" sz="2800" b="1" i="1" u="sng" dirty="0" smtClean="0">
                <a:latin typeface="Cambria" pitchFamily="18" charset="0"/>
              </a:rPr>
              <a:t>not</a:t>
            </a:r>
            <a:r>
              <a:rPr lang="en-US" sz="2800" b="1" dirty="0" smtClean="0">
                <a:latin typeface="Cambria" pitchFamily="18" charset="0"/>
              </a:rPr>
              <a:t> mature in their faith or were in dire need of instruction.  </a:t>
            </a:r>
          </a:p>
          <a:p>
            <a:pPr marL="274320" indent="-274320">
              <a:spcAft>
                <a:spcPts val="1200"/>
              </a:spcAft>
              <a:buFont typeface="Arial" pitchFamily="34" charset="0"/>
              <a:buChar char="•"/>
            </a:pPr>
            <a:r>
              <a:rPr lang="en-US" sz="2800" b="1" dirty="0" smtClean="0">
                <a:latin typeface="Cambria" pitchFamily="18" charset="0"/>
              </a:rPr>
              <a:t>So the apostle clarified that he didn’t write this bold Christian manifesto to provide new information but to help them </a:t>
            </a:r>
            <a:r>
              <a:rPr lang="en-US" sz="2800" b="1" u="sng" dirty="0" smtClean="0">
                <a:latin typeface="Cambria" pitchFamily="18" charset="0"/>
              </a:rPr>
              <a:t>retrace</a:t>
            </a:r>
            <a:r>
              <a:rPr lang="en-US" sz="2800" b="1" dirty="0" smtClean="0">
                <a:latin typeface="Cambria" pitchFamily="18" charset="0"/>
              </a:rPr>
              <a:t> the steps own spiritual journey, to help them </a:t>
            </a:r>
            <a:r>
              <a:rPr lang="en-US" sz="2800" b="1" u="sng" dirty="0" smtClean="0">
                <a:latin typeface="Cambria" pitchFamily="18" charset="0"/>
              </a:rPr>
              <a:t>appreciate</a:t>
            </a:r>
            <a:r>
              <a:rPr lang="en-US" sz="2800" b="1" dirty="0" smtClean="0">
                <a:latin typeface="Cambria" pitchFamily="18" charset="0"/>
              </a:rPr>
              <a:t> again the inestimable value of the grace they had received, to confirm them in the </a:t>
            </a:r>
            <a:r>
              <a:rPr lang="en-US" sz="2800" b="1" u="sng" dirty="0" smtClean="0">
                <a:latin typeface="Cambria" pitchFamily="18" charset="0"/>
              </a:rPr>
              <a:t>security</a:t>
            </a:r>
            <a:r>
              <a:rPr lang="en-US" sz="2800" b="1" dirty="0" smtClean="0">
                <a:latin typeface="Cambria" pitchFamily="18" charset="0"/>
              </a:rPr>
              <a:t> of their salvation, and to prompt them to </a:t>
            </a:r>
            <a:r>
              <a:rPr lang="en-US" sz="2800" b="1" u="sng" dirty="0" smtClean="0">
                <a:latin typeface="Cambria" pitchFamily="18" charset="0"/>
              </a:rPr>
              <a:t>action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15:15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Moreover, Paul saw this as his apostolic duty—his debt (</a:t>
            </a:r>
            <a:r>
              <a:rPr lang="en-US" sz="2800" b="1" dirty="0" smtClean="0">
                <a:effectLst>
                  <a:outerShdw blurRad="38100" dist="38100" dir="2700000" algn="tl">
                    <a:srgbClr val="000000">
                      <a:alpha val="43137"/>
                    </a:srgbClr>
                  </a:outerShdw>
                </a:effectLst>
                <a:latin typeface="Cambria" pitchFamily="18" charset="0"/>
              </a:rPr>
              <a:t>Rom. 1:14</a:t>
            </a:r>
            <a:r>
              <a:rPr lang="en-US" sz="2800" b="1" dirty="0" smtClean="0">
                <a:latin typeface="Cambria" pitchFamily="18" charset="0"/>
              </a:rPr>
              <a:t>)—to teach and strengthen all churches, including the one in Rome.  </a:t>
            </a:r>
          </a:p>
          <a:p>
            <a:pPr marL="274320" indent="-274320">
              <a:spcAft>
                <a:spcPts val="1200"/>
              </a:spcAft>
              <a:buFont typeface="Arial" pitchFamily="34" charset="0"/>
              <a:buChar char="•"/>
            </a:pPr>
            <a:r>
              <a:rPr lang="en-US" sz="2800" b="1" dirty="0" smtClean="0">
                <a:latin typeface="Cambria" pitchFamily="18" charset="0"/>
              </a:rPr>
              <a:t>Paul was not merely justifying his letter by restating his duty as an apostle and reiterating his particular mission among the Gentiles.  </a:t>
            </a:r>
          </a:p>
          <a:p>
            <a:pPr marL="274320" indent="-274320">
              <a:spcAft>
                <a:spcPts val="1200"/>
              </a:spcAft>
              <a:buFont typeface="Arial" pitchFamily="34" charset="0"/>
              <a:buChar char="•"/>
            </a:pPr>
            <a:r>
              <a:rPr lang="en-US" sz="2800" b="1" dirty="0" smtClean="0">
                <a:latin typeface="Cambria" pitchFamily="18" charset="0"/>
              </a:rPr>
              <a:t>Paul stated at the beginning that his intention was to visit the capital city in order to </a:t>
            </a:r>
            <a:r>
              <a:rPr lang="en-US" sz="2800" b="1" i="1" dirty="0" smtClean="0">
                <a:latin typeface="Cambria" pitchFamily="18" charset="0"/>
              </a:rPr>
              <a:t>“obtain some fruit among you also, even as among the rest of the Gentile”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Rom. 1:13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15:15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hoped to join them in </a:t>
            </a:r>
            <a:r>
              <a:rPr lang="en-US" sz="2800" b="1" u="sng" dirty="0" smtClean="0">
                <a:effectLst>
                  <a:outerShdw blurRad="38100" dist="38100" dir="2700000" algn="tl">
                    <a:srgbClr val="000000">
                      <a:alpha val="43137"/>
                    </a:srgbClr>
                  </a:outerShdw>
                </a:effectLst>
                <a:latin typeface="Cambria" pitchFamily="18" charset="0"/>
              </a:rPr>
              <a:t>evangelizing</a:t>
            </a:r>
            <a:r>
              <a:rPr lang="en-US" sz="2800" b="1" dirty="0" smtClean="0">
                <a:latin typeface="Cambria" pitchFamily="18" charset="0"/>
              </a:rPr>
              <a:t> Rome.  Here at the end of the letter, however, he took these intentions a step further.   </a:t>
            </a:r>
          </a:p>
          <a:p>
            <a:pPr marL="274320" indent="-274320">
              <a:spcAft>
                <a:spcPts val="1200"/>
              </a:spcAft>
              <a:buFont typeface="Arial" pitchFamily="34" charset="0"/>
              <a:buChar char="•"/>
            </a:pPr>
            <a:r>
              <a:rPr lang="en-US" sz="2800" b="1" dirty="0" smtClean="0">
                <a:latin typeface="Cambria" pitchFamily="18" charset="0"/>
              </a:rPr>
              <a:t>As he surveyed the potential for ministry in Rome, Paul saw even more lying </a:t>
            </a:r>
            <a:r>
              <a:rPr lang="en-US" sz="2800" b="1" u="sng" dirty="0" smtClean="0">
                <a:effectLst>
                  <a:outerShdw blurRad="38100" dist="38100" dir="2700000" algn="tl">
                    <a:srgbClr val="000000">
                      <a:alpha val="43137"/>
                    </a:srgbClr>
                  </a:outerShdw>
                </a:effectLst>
                <a:latin typeface="Cambria" pitchFamily="18" charset="0"/>
              </a:rPr>
              <a:t>beyond</a:t>
            </a:r>
            <a:r>
              <a:rPr lang="en-US" sz="2800" b="1" dirty="0" smtClean="0">
                <a:latin typeface="Cambria" pitchFamily="18" charset="0"/>
              </a:rPr>
              <a:t> their western horizon.  </a:t>
            </a:r>
          </a:p>
          <a:p>
            <a:pPr marL="274320" indent="-274320">
              <a:spcAft>
                <a:spcPts val="1200"/>
              </a:spcAft>
              <a:buFont typeface="Arial" pitchFamily="34" charset="0"/>
              <a:buChar char="•"/>
            </a:pPr>
            <a:r>
              <a:rPr lang="en-US" sz="2800" b="1" dirty="0" smtClean="0">
                <a:latin typeface="Cambria" pitchFamily="18" charset="0"/>
              </a:rPr>
              <a:t>Having identified the Roman believers as worthy </a:t>
            </a:r>
            <a:r>
              <a:rPr lang="en-US" sz="2800" b="1" u="sng" dirty="0" smtClean="0">
                <a:effectLst>
                  <a:outerShdw blurRad="38100" dist="38100" dir="2700000" algn="tl">
                    <a:srgbClr val="000000">
                      <a:alpha val="43137"/>
                    </a:srgbClr>
                  </a:outerShdw>
                </a:effectLst>
                <a:latin typeface="Cambria" pitchFamily="18" charset="0"/>
              </a:rPr>
              <a:t>partners</a:t>
            </a:r>
            <a:r>
              <a:rPr lang="en-US" sz="2800" b="1" dirty="0" smtClean="0">
                <a:latin typeface="Cambria" pitchFamily="18" charset="0"/>
              </a:rPr>
              <a:t>, Paul then shared his </a:t>
            </a:r>
            <a:r>
              <a:rPr lang="en-US" sz="2800" b="1" i="1" dirty="0" smtClean="0">
                <a:effectLst>
                  <a:outerShdw blurRad="38100" dist="38100" dir="2700000" algn="tl">
                    <a:srgbClr val="000000">
                      <a:alpha val="43137"/>
                    </a:srgbClr>
                  </a:outerShdw>
                </a:effectLst>
                <a:latin typeface="Cambria" pitchFamily="18" charset="0"/>
              </a:rPr>
              <a:t>vision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plan</a:t>
            </a:r>
            <a:r>
              <a:rPr lang="en-US" sz="2800" b="1" dirty="0" smtClean="0">
                <a:latin typeface="Cambria" pitchFamily="18" charset="0"/>
              </a:rPr>
              <a:t> for the next phase of his journey.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15:15 – 16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60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15:17 – 21  </a:t>
            </a:r>
          </a:p>
        </p:txBody>
      </p:sp>
      <p:sp>
        <p:nvSpPr>
          <p:cNvPr id="4" name="TextBox 3"/>
          <p:cNvSpPr txBox="1"/>
          <p:nvPr/>
        </p:nvSpPr>
        <p:spPr>
          <a:xfrm>
            <a:off x="152400" y="1066800"/>
            <a:ext cx="8839200" cy="569386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91440" rIns="182880" bIns="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Therefore I glory in Christ Jesus in my service to God.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I will not venture to speak of anything except what Christ has accomplished through me in leading the Gentiles to obey God by what I have said and done.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by the power of signs and wonders, through the power of the Spirit of God.  So from Jerusalem all the way around to Illyricum, I have fully proclaimed the gospel of Christ.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It has always been my ambition to preach the gospel where Christ was not known, so that I would not be building on someone else’s foundation.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Rather, as it is written:  “Those who were not told about him will see, and those who have not heard will understand.”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Here, we have a rare opportunity to learn something about the apostle Paul.  Despite his impressive resume of qualifications and accomplishments, he thought of himself as merely a </a:t>
            </a:r>
            <a:r>
              <a:rPr lang="en-US" sz="2800" b="1" i="1" dirty="0" smtClean="0">
                <a:effectLst>
                  <a:outerShdw blurRad="38100" dist="38100" dir="2700000" algn="tl">
                    <a:srgbClr val="000000">
                      <a:alpha val="43137"/>
                    </a:srgbClr>
                  </a:outerShdw>
                </a:effectLst>
                <a:latin typeface="Cambria" pitchFamily="18" charset="0"/>
              </a:rPr>
              <a:t>bond-slave</a:t>
            </a:r>
            <a:r>
              <a:rPr lang="en-US" sz="2800" b="1" dirty="0" smtClean="0">
                <a:latin typeface="Cambria" pitchFamily="18" charset="0"/>
              </a:rPr>
              <a:t> of Jesus Christ.   </a:t>
            </a:r>
          </a:p>
          <a:p>
            <a:pPr marL="274320" indent="-274320">
              <a:spcAft>
                <a:spcPts val="1200"/>
              </a:spcAft>
              <a:buFont typeface="Arial" pitchFamily="34" charset="0"/>
              <a:buChar char="•"/>
            </a:pPr>
            <a:r>
              <a:rPr lang="en-US" sz="2800" b="1" dirty="0" smtClean="0">
                <a:latin typeface="Cambria" pitchFamily="18" charset="0"/>
              </a:rPr>
              <a:t>He remained unwilling to take any credit for the deeds of his Master.  The miracles he performed were genuine because the power of the Holy Spirit within him was real.  </a:t>
            </a:r>
          </a:p>
          <a:p>
            <a:pPr marL="274320" indent="-274320">
              <a:spcAft>
                <a:spcPts val="1200"/>
              </a:spcAft>
              <a:buFont typeface="Arial" pitchFamily="34" charset="0"/>
              <a:buChar char="•"/>
            </a:pPr>
            <a:r>
              <a:rPr lang="en-US" sz="2800" b="1" dirty="0" smtClean="0">
                <a:latin typeface="Cambria" pitchFamily="18" charset="0"/>
              </a:rPr>
              <a:t>Gentiles had been won, and their obedience was seen in what they said and did because God chose to preach through him.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15:17 – 21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 gospel thrived in cosmopolitan cities because Paul had obeyed and persevered.  No one could argue that his ministry was ineffective.   </a:t>
            </a:r>
          </a:p>
          <a:p>
            <a:pPr marL="274320" indent="-274320">
              <a:spcAft>
                <a:spcPts val="1200"/>
              </a:spcAft>
              <a:buFont typeface="Arial" pitchFamily="34" charset="0"/>
              <a:buChar char="•"/>
            </a:pPr>
            <a:r>
              <a:rPr lang="en-US" sz="2800" b="1" dirty="0" smtClean="0">
                <a:latin typeface="Cambria" pitchFamily="18" charset="0"/>
              </a:rPr>
              <a:t>Note the word “</a:t>
            </a:r>
            <a:r>
              <a:rPr lang="en-US" sz="2800" b="1" dirty="0" smtClean="0">
                <a:effectLst>
                  <a:outerShdw blurRad="38100" dist="38100" dir="2700000" algn="tl">
                    <a:srgbClr val="000000">
                      <a:alpha val="43137"/>
                    </a:srgbClr>
                  </a:outerShdw>
                </a:effectLst>
                <a:latin typeface="Cambria" pitchFamily="18" charset="0"/>
              </a:rPr>
              <a:t>fully</a:t>
            </a:r>
            <a:r>
              <a:rPr lang="en-US" sz="2800" b="1" dirty="0" smtClean="0">
                <a:latin typeface="Cambria" pitchFamily="18" charset="0"/>
              </a:rPr>
              <a:t>” in </a:t>
            </a:r>
            <a:r>
              <a:rPr lang="en-US" sz="2800" b="1" dirty="0" smtClean="0">
                <a:effectLst>
                  <a:outerShdw blurRad="38100" dist="38100" dir="2700000" algn="tl">
                    <a:srgbClr val="000000">
                      <a:alpha val="43137"/>
                    </a:srgbClr>
                  </a:outerShdw>
                </a:effectLst>
                <a:latin typeface="Cambria" pitchFamily="18" charset="0"/>
              </a:rPr>
              <a:t>15:19</a:t>
            </a:r>
            <a:r>
              <a:rPr lang="en-US" sz="2800" b="1" dirty="0" smtClean="0">
                <a:latin typeface="Cambria" pitchFamily="18" charset="0"/>
              </a:rPr>
              <a:t>.  Paul declares that he had “fully preached the gospel” in the expanse between </a:t>
            </a:r>
            <a:r>
              <a:rPr lang="en-US" sz="2800" b="1" dirty="0" smtClean="0">
                <a:effectLst>
                  <a:outerShdw blurRad="38100" dist="38100" dir="2700000" algn="tl">
                    <a:srgbClr val="000000">
                      <a:alpha val="43137"/>
                    </a:srgbClr>
                  </a:outerShdw>
                </a:effectLst>
                <a:latin typeface="Cambria" pitchFamily="18" charset="0"/>
              </a:rPr>
              <a:t>Jerusalem</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Illyricum</a:t>
            </a:r>
            <a:r>
              <a:rPr lang="en-US" sz="2800" b="1" dirty="0" smtClean="0">
                <a:latin typeface="Cambria" pitchFamily="18" charset="0"/>
              </a:rPr>
              <a:t>, which comprised most of the territory that Rome fully controlled.  </a:t>
            </a:r>
          </a:p>
          <a:p>
            <a:pPr marL="274320" indent="-274320">
              <a:spcAft>
                <a:spcPts val="1200"/>
              </a:spcAft>
              <a:buFont typeface="Arial" pitchFamily="34" charset="0"/>
              <a:buChar char="•"/>
            </a:pPr>
            <a:r>
              <a:rPr lang="en-US" sz="2800" b="1" dirty="0" smtClean="0">
                <a:latin typeface="Cambria" pitchFamily="18" charset="0"/>
              </a:rPr>
              <a:t>In other words, Paul is saying, </a:t>
            </a:r>
            <a:r>
              <a:rPr lang="en-US" sz="2800" b="1" i="1" dirty="0" smtClean="0">
                <a:latin typeface="Cambria" pitchFamily="18" charset="0"/>
              </a:rPr>
              <a:t>“My job in this part of the world is complete, and I leave it in very capable hands.”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15:17 – 21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then quotes </a:t>
            </a:r>
            <a:r>
              <a:rPr lang="en-US" sz="2800" b="1" dirty="0" smtClean="0">
                <a:effectLst>
                  <a:outerShdw blurRad="38100" dist="38100" dir="2700000" algn="tl">
                    <a:srgbClr val="000000">
                      <a:alpha val="43137"/>
                    </a:srgbClr>
                  </a:outerShdw>
                </a:effectLst>
                <a:latin typeface="Cambria" pitchFamily="18" charset="0"/>
              </a:rPr>
              <a:t>Isaiah 52:15</a:t>
            </a:r>
            <a:r>
              <a:rPr lang="en-US" sz="2800" b="1" dirty="0" smtClean="0">
                <a:latin typeface="Cambria" pitchFamily="18" charset="0"/>
              </a:rPr>
              <a:t> to underscore his primary motivation: to go where the gospel had not yet been heard.   </a:t>
            </a:r>
          </a:p>
          <a:p>
            <a:pPr marL="274320" indent="-274320">
              <a:spcAft>
                <a:spcPts val="1200"/>
              </a:spcAft>
              <a:buFont typeface="Arial" pitchFamily="34" charset="0"/>
              <a:buChar char="•"/>
            </a:pPr>
            <a:r>
              <a:rPr lang="en-US" sz="2800" b="1" dirty="0" smtClean="0">
                <a:latin typeface="Cambria" pitchFamily="18" charset="0"/>
              </a:rPr>
              <a:t>Isaiah’s vision of the </a:t>
            </a:r>
            <a:r>
              <a:rPr lang="en-US" sz="2800" b="1" dirty="0" smtClean="0">
                <a:effectLst>
                  <a:outerShdw blurRad="38100" dist="38100" dir="2700000" algn="tl">
                    <a:srgbClr val="000000">
                      <a:alpha val="43137"/>
                    </a:srgbClr>
                  </a:outerShdw>
                </a:effectLst>
                <a:latin typeface="Cambria" pitchFamily="18" charset="0"/>
              </a:rPr>
              <a:t>Messiah</a:t>
            </a:r>
            <a:r>
              <a:rPr lang="en-US" sz="2800" b="1" dirty="0" smtClean="0">
                <a:latin typeface="Cambria" pitchFamily="18" charset="0"/>
              </a:rPr>
              <a:t> ruling over all the earth and Gentiles from every nation falling prostrate before Him became Paul’s mandate.  His first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missionary</a:t>
            </a:r>
            <a:r>
              <a:rPr lang="en-US" sz="2800" b="1" dirty="0" smtClean="0">
                <a:latin typeface="Cambria" pitchFamily="18" charset="0"/>
              </a:rPr>
              <a:t> </a:t>
            </a:r>
            <a:r>
              <a:rPr lang="en-US" sz="2800" b="1" i="1" u="sng" dirty="0" smtClean="0">
                <a:latin typeface="Cambria" pitchFamily="18" charset="0"/>
              </a:rPr>
              <a:t>journeys</a:t>
            </a:r>
            <a:r>
              <a:rPr lang="en-US" sz="2800" b="1" dirty="0" smtClean="0">
                <a:latin typeface="Cambria" pitchFamily="18" charset="0"/>
              </a:rPr>
              <a:t> had barely begun to fulfill the prophet’s oracle.  </a:t>
            </a:r>
          </a:p>
          <a:p>
            <a:pPr marL="274320" indent="-274320">
              <a:spcAft>
                <a:spcPts val="1200"/>
              </a:spcAft>
              <a:buFont typeface="Arial" pitchFamily="34" charset="0"/>
              <a:buChar char="•"/>
            </a:pPr>
            <a:r>
              <a:rPr lang="en-US" sz="2800" b="1" dirty="0" smtClean="0">
                <a:latin typeface="Cambria" pitchFamily="18" charset="0"/>
              </a:rPr>
              <a:t>Therefore, Paul’s vision always </a:t>
            </a:r>
            <a:r>
              <a:rPr lang="en-US" sz="2800" b="1" i="1" dirty="0" smtClean="0">
                <a:effectLst>
                  <a:outerShdw blurRad="38100" dist="38100" dir="2700000" algn="tl">
                    <a:srgbClr val="000000">
                      <a:alpha val="43137"/>
                    </a:srgbClr>
                  </a:outerShdw>
                </a:effectLst>
                <a:latin typeface="Cambria" pitchFamily="18" charset="0"/>
              </a:rPr>
              <a:t>exceeded</a:t>
            </a:r>
            <a:r>
              <a:rPr lang="en-US" sz="2800" b="1" dirty="0" smtClean="0">
                <a:latin typeface="Cambria" pitchFamily="18" charset="0"/>
              </a:rPr>
              <a:t> his horizon, compelling him to go wherever the gospel was unknown.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15:17 – 21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60000"/>
          </a:srgbClr>
        </a:solidFill>
        <a:effectLst/>
      </p:bgPr>
    </p:bg>
    <p:spTree>
      <p:nvGrpSpPr>
        <p:cNvPr id="1" name=""/>
        <p:cNvGrpSpPr/>
        <p:nvPr/>
      </p:nvGrpSpPr>
      <p:grpSpPr>
        <a:xfrm>
          <a:off x="0" y="0"/>
          <a:ext cx="0" cy="0"/>
          <a:chOff x="0" y="0"/>
          <a:chExt cx="0" cy="0"/>
        </a:xfrm>
      </p:grpSpPr>
      <p:pic>
        <p:nvPicPr>
          <p:cNvPr id="2" name="Picture 1" descr="15 - 20 text.jpg"/>
          <p:cNvPicPr>
            <a:picLocks noChangeAspect="1"/>
          </p:cNvPicPr>
          <p:nvPr/>
        </p:nvPicPr>
        <p:blipFill>
          <a:blip r:embed="rId2" cstate="print"/>
          <a:stretch>
            <a:fillRect/>
          </a:stretch>
        </p:blipFill>
        <p:spPr>
          <a:xfrm>
            <a:off x="762000" y="533400"/>
            <a:ext cx="7848600" cy="58864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At this point, Paul begins to draw this epistle         to a close by making remarks concerning his apostleship and plans to see them.  Recognizing their own abilities in the faith, he still felt it appropriate to write to them as he did                 (</a:t>
            </a:r>
            <a:r>
              <a:rPr lang="en-US" sz="2800" b="1" dirty="0" smtClean="0">
                <a:effectLst>
                  <a:outerShdw blurRad="38100" dist="38100" dir="2700000" algn="tl">
                    <a:srgbClr val="000000">
                      <a:alpha val="43137"/>
                    </a:srgbClr>
                  </a:outerShdw>
                </a:effectLst>
                <a:latin typeface="Cambria" pitchFamily="18" charset="0"/>
              </a:rPr>
              <a:t>15:14-16</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Speaking of his design not to preach where Christ had already been received (</a:t>
            </a:r>
            <a:r>
              <a:rPr lang="en-US" sz="2800" b="1" dirty="0" smtClean="0">
                <a:effectLst>
                  <a:outerShdw blurRad="38100" dist="38100" dir="2700000" algn="tl">
                    <a:srgbClr val="000000">
                      <a:alpha val="43137"/>
                    </a:srgbClr>
                  </a:outerShdw>
                </a:effectLst>
                <a:latin typeface="Cambria" pitchFamily="18" charset="0"/>
              </a:rPr>
              <a:t>15:17-21</a:t>
            </a:r>
            <a:r>
              <a:rPr lang="en-US" sz="2800" b="1" dirty="0" smtClean="0">
                <a:latin typeface="Cambria" pitchFamily="18" charset="0"/>
              </a:rPr>
              <a:t>), Paul tells of his plan to come to Rome on his way to Spain (</a:t>
            </a:r>
            <a:r>
              <a:rPr lang="en-US" sz="2800" b="1" dirty="0" smtClean="0">
                <a:effectLst>
                  <a:outerShdw blurRad="38100" dist="38100" dir="2700000" algn="tl">
                    <a:srgbClr val="000000">
                      <a:alpha val="43137"/>
                    </a:srgbClr>
                  </a:outerShdw>
                </a:effectLst>
                <a:latin typeface="Cambria" pitchFamily="18" charset="0"/>
              </a:rPr>
              <a:t>15:22-24</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Swindoll &gt;</a:t>
            </a:r>
            <a:r>
              <a:rPr lang="en-US" sz="2800" b="1" dirty="0" smtClean="0">
                <a:latin typeface="Cambria" pitchFamily="18" charset="0"/>
              </a:rPr>
              <a:t> </a:t>
            </a:r>
            <a:r>
              <a:rPr lang="en-US" sz="2800" b="1" i="1" dirty="0" smtClean="0">
                <a:latin typeface="Cambria" pitchFamily="18" charset="0"/>
              </a:rPr>
              <a:t>“This is what I love about Paul—his </a:t>
            </a:r>
            <a:r>
              <a:rPr lang="en-US" sz="2800" b="1" i="1" u="sng" dirty="0" smtClean="0">
                <a:latin typeface="Cambria" pitchFamily="18" charset="0"/>
              </a:rPr>
              <a:t>dreams</a:t>
            </a:r>
            <a:r>
              <a:rPr lang="en-US" sz="2800" b="1" i="1" dirty="0" smtClean="0">
                <a:latin typeface="Cambria" pitchFamily="18" charset="0"/>
              </a:rPr>
              <a:t> were always greater than his </a:t>
            </a:r>
            <a:r>
              <a:rPr lang="en-US" sz="2800" b="1" i="1" u="sng" dirty="0" smtClean="0">
                <a:latin typeface="Cambria" pitchFamily="18" charset="0"/>
              </a:rPr>
              <a:t>memories</a:t>
            </a:r>
            <a:r>
              <a:rPr lang="en-US" sz="2800" b="1" i="1" dirty="0" smtClean="0">
                <a:latin typeface="Cambria" pitchFamily="18" charset="0"/>
              </a:rPr>
              <a:t>.”</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Memories can either </a:t>
            </a:r>
            <a:r>
              <a:rPr lang="en-US" sz="2800" b="1" i="1" dirty="0" smtClean="0">
                <a:effectLst>
                  <a:outerShdw blurRad="38100" dist="38100" dir="2700000" algn="tl">
                    <a:srgbClr val="000000">
                      <a:alpha val="43137"/>
                    </a:srgbClr>
                  </a:outerShdw>
                </a:effectLst>
                <a:latin typeface="Cambria" pitchFamily="18" charset="0"/>
              </a:rPr>
              <a:t>anchor</a:t>
            </a:r>
            <a:r>
              <a:rPr lang="en-US" sz="2800" b="1" dirty="0" smtClean="0">
                <a:latin typeface="Cambria" pitchFamily="18" charset="0"/>
              </a:rPr>
              <a:t> you to the past or </a:t>
            </a:r>
            <a:r>
              <a:rPr lang="en-US" sz="2800" b="1" i="1" dirty="0" smtClean="0">
                <a:effectLst>
                  <a:outerShdw blurRad="38100" dist="38100" dir="2700000" algn="tl">
                    <a:srgbClr val="000000">
                      <a:alpha val="43137"/>
                    </a:srgbClr>
                  </a:outerShdw>
                </a:effectLst>
                <a:latin typeface="Cambria" pitchFamily="18" charset="0"/>
              </a:rPr>
              <a:t>thrust</a:t>
            </a:r>
            <a:r>
              <a:rPr lang="en-US" sz="2800" b="1" dirty="0" smtClean="0">
                <a:latin typeface="Cambria" pitchFamily="18" charset="0"/>
              </a:rPr>
              <a:t> you toward new challenges.  Paul’s memories of past success didn’t slow him down; on the contrary, they inspired him to achieve more for the sake of Christ.  </a:t>
            </a:r>
          </a:p>
          <a:p>
            <a:pPr marL="274320" indent="-274320">
              <a:spcAft>
                <a:spcPts val="1200"/>
              </a:spcAft>
              <a:buFont typeface="Arial" pitchFamily="34" charset="0"/>
              <a:buChar char="•"/>
            </a:pPr>
            <a:r>
              <a:rPr lang="en-US" sz="2800" b="1" dirty="0" smtClean="0">
                <a:latin typeface="Cambria" pitchFamily="18" charset="0"/>
              </a:rPr>
              <a:t>Paul recalled the former success and abiding vision, not to boast or to garner admiration for himself, but to lay the foundation for his proposal.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15:17 – 21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14:22 – 25  </a:t>
            </a:r>
          </a:p>
        </p:txBody>
      </p:sp>
      <p:pic>
        <p:nvPicPr>
          <p:cNvPr id="7" name="Picture 6" descr="15 - 22-25 text.jpg"/>
          <p:cNvPicPr>
            <a:picLocks noChangeAspect="1"/>
          </p:cNvPicPr>
          <p:nvPr/>
        </p:nvPicPr>
        <p:blipFill>
          <a:blip r:embed="rId2" cstate="print"/>
          <a:srcRect l="3297" t="20513" r="2198"/>
          <a:stretch>
            <a:fillRect/>
          </a:stretch>
        </p:blipFill>
        <p:spPr>
          <a:xfrm>
            <a:off x="381000" y="1219199"/>
            <a:ext cx="8458200" cy="533555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states that this is why </a:t>
            </a:r>
            <a:r>
              <a:rPr lang="en-US" sz="2800" b="1" i="1" dirty="0" smtClean="0">
                <a:latin typeface="Cambria" pitchFamily="18" charset="0"/>
              </a:rPr>
              <a:t>“I have been much hindered from coming to you”</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15:22</a:t>
            </a:r>
            <a:r>
              <a:rPr lang="en-US" sz="2800" b="1" dirty="0" smtClean="0">
                <a:latin typeface="Cambria" pitchFamily="18" charset="0"/>
              </a:rPr>
              <a:t>).  Up to this time, Paul had always found new areas for ministry in </a:t>
            </a:r>
            <a:r>
              <a:rPr lang="en-US" sz="2800" b="1" dirty="0" smtClean="0">
                <a:effectLst>
                  <a:outerShdw blurRad="38100" dist="38100" dir="2700000" algn="tl">
                    <a:srgbClr val="000000">
                      <a:alpha val="43137"/>
                    </a:srgbClr>
                  </a:outerShdw>
                </a:effectLst>
                <a:latin typeface="Cambria" pitchFamily="18" charset="0"/>
              </a:rPr>
              <a:t>Asia Minor</a:t>
            </a:r>
            <a:r>
              <a:rPr lang="en-US" sz="2800" b="1" dirty="0" smtClean="0">
                <a:latin typeface="Cambria" pitchFamily="18" charset="0"/>
              </a:rPr>
              <a:t> and the </a:t>
            </a:r>
            <a:r>
              <a:rPr lang="en-US" sz="2800" b="1" dirty="0" smtClean="0">
                <a:effectLst>
                  <a:outerShdw blurRad="38100" dist="38100" dir="2700000" algn="tl">
                    <a:srgbClr val="000000">
                      <a:alpha val="43137"/>
                    </a:srgbClr>
                  </a:outerShdw>
                </a:effectLst>
                <a:latin typeface="Cambria" pitchFamily="18" charset="0"/>
              </a:rPr>
              <a:t>Grecian Peninsula</a:t>
            </a:r>
            <a:r>
              <a:rPr lang="en-US" sz="2800" b="1" dirty="0" smtClean="0">
                <a:latin typeface="Cambria" pitchFamily="18" charset="0"/>
              </a:rPr>
              <a:t> so that he had not yet felt free to look beyond to Rome and </a:t>
            </a:r>
            <a:r>
              <a:rPr lang="en-US" sz="2800" b="1" dirty="0" smtClean="0">
                <a:effectLst>
                  <a:outerShdw blurRad="38100" dist="38100" dir="2700000" algn="tl">
                    <a:srgbClr val="000000">
                      <a:alpha val="43137"/>
                    </a:srgbClr>
                  </a:outerShdw>
                </a:effectLst>
                <a:latin typeface="Cambria" pitchFamily="18" charset="0"/>
              </a:rPr>
              <a:t>Spain</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Paul is saying, </a:t>
            </a:r>
            <a:r>
              <a:rPr lang="en-US" sz="2800" b="1" i="1" dirty="0" smtClean="0">
                <a:latin typeface="Cambria" pitchFamily="18" charset="0"/>
              </a:rPr>
              <a:t>in effect</a:t>
            </a:r>
            <a:r>
              <a:rPr lang="en-US" sz="2800" b="1" dirty="0" smtClean="0">
                <a:latin typeface="Cambria" pitchFamily="18" charset="0"/>
              </a:rPr>
              <a:t>, “My vision has always been to proclaim the gospel where it has never been heard; by the grace of God, this ministry has been successful; and I have done all I can to the east of Rome, </a:t>
            </a:r>
            <a:r>
              <a:rPr lang="en-US" sz="2800" b="1" i="1" dirty="0" smtClean="0">
                <a:effectLst>
                  <a:outerShdw blurRad="38100" dist="38100" dir="2700000" algn="tl">
                    <a:srgbClr val="000000">
                      <a:alpha val="43137"/>
                    </a:srgbClr>
                  </a:outerShdw>
                </a:effectLst>
                <a:latin typeface="Cambria" pitchFamily="18" charset="0"/>
              </a:rPr>
              <a:t>so now . .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15:22 – 25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quickly turns his perspective from the past to the future.  In the past, his ministry kept him occupied with necessary work in the east,          </a:t>
            </a:r>
            <a:r>
              <a:rPr lang="en-US" sz="2800" b="1" i="1" dirty="0" smtClean="0">
                <a:latin typeface="Cambria" pitchFamily="18" charset="0"/>
              </a:rPr>
              <a:t>“but now”</a:t>
            </a:r>
            <a:r>
              <a:rPr lang="en-US" sz="2800" b="1" dirty="0" smtClean="0">
                <a:latin typeface="Cambria" pitchFamily="18" charset="0"/>
              </a:rPr>
              <a:t> new plans lay to the west, in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and far beyond. </a:t>
            </a:r>
          </a:p>
          <a:p>
            <a:pPr marL="274320" indent="-274320">
              <a:spcAft>
                <a:spcPts val="1200"/>
              </a:spcAft>
              <a:buFont typeface="Arial" pitchFamily="34" charset="0"/>
              <a:buChar char="•"/>
            </a:pPr>
            <a:r>
              <a:rPr lang="en-US" sz="2800" b="1" dirty="0" smtClean="0">
                <a:latin typeface="Cambria" pitchFamily="18" charset="0"/>
              </a:rPr>
              <a:t>Having affirmed the church in Rome as a valuable </a:t>
            </a:r>
            <a:r>
              <a:rPr lang="en-US" sz="2800" b="1" i="1" dirty="0" smtClean="0">
                <a:effectLst>
                  <a:outerShdw blurRad="38100" dist="38100" dir="2700000" algn="tl">
                    <a:srgbClr val="000000">
                      <a:alpha val="43137"/>
                    </a:srgbClr>
                  </a:outerShdw>
                </a:effectLst>
                <a:latin typeface="Cambria" pitchFamily="18" charset="0"/>
              </a:rPr>
              <a:t>partner</a:t>
            </a:r>
            <a:r>
              <a:rPr lang="en-US" sz="2800" b="1" dirty="0" smtClean="0">
                <a:latin typeface="Cambria" pitchFamily="18" charset="0"/>
              </a:rPr>
              <a:t> and having presented himself as someone trustworthy to represent them in ministry, Paul graciously suggests a joint venture.</a:t>
            </a:r>
          </a:p>
          <a:p>
            <a:pPr marL="274320" indent="-274320">
              <a:spcAft>
                <a:spcPts val="1200"/>
              </a:spcAft>
              <a:buFont typeface="Arial" pitchFamily="34" charset="0"/>
              <a:buChar char="•"/>
            </a:pPr>
            <a:r>
              <a:rPr lang="en-US" sz="2800" b="1" dirty="0" smtClean="0">
                <a:latin typeface="Cambria" pitchFamily="18" charset="0"/>
              </a:rPr>
              <a:t>He plans to complete his current mission, deliver the </a:t>
            </a:r>
            <a:r>
              <a:rPr lang="en-US" sz="2800" b="1" i="1" dirty="0" smtClean="0">
                <a:effectLst>
                  <a:outerShdw blurRad="38100" dist="38100" dir="2700000" algn="tl">
                    <a:srgbClr val="000000">
                      <a:alpha val="43137"/>
                    </a:srgbClr>
                  </a:outerShdw>
                </a:effectLst>
                <a:latin typeface="Cambria" pitchFamily="18" charset="0"/>
              </a:rPr>
              <a:t>famine-relief collection</a:t>
            </a:r>
            <a:r>
              <a:rPr lang="en-US" sz="2800" b="1" dirty="0" smtClean="0">
                <a:latin typeface="Cambria" pitchFamily="18" charset="0"/>
              </a:rPr>
              <a:t> to the church in Jerusalem, and then set out for </a:t>
            </a:r>
            <a:r>
              <a:rPr lang="en-US" sz="2800" b="1" dirty="0" smtClean="0">
                <a:effectLst>
                  <a:outerShdw blurRad="38100" dist="38100" dir="2700000" algn="tl">
                    <a:srgbClr val="000000">
                      <a:alpha val="43137"/>
                    </a:srgbClr>
                  </a:outerShdw>
                </a:effectLst>
                <a:latin typeface="Cambria" pitchFamily="18" charset="0"/>
              </a:rPr>
              <a:t>Spain</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15:22 – 25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Paul’s typical strategy for </a:t>
            </a:r>
            <a:r>
              <a:rPr lang="en-US" sz="2800" b="1" u="sng" dirty="0" smtClean="0">
                <a:effectLst>
                  <a:outerShdw blurRad="38100" dist="38100" dir="2700000" algn="tl">
                    <a:srgbClr val="000000">
                      <a:alpha val="43137"/>
                    </a:srgbClr>
                  </a:outerShdw>
                </a:effectLst>
                <a:latin typeface="Cambria" pitchFamily="18" charset="0"/>
              </a:rPr>
              <a:t>evangelizing</a:t>
            </a:r>
            <a:r>
              <a:rPr lang="en-US" sz="2800" b="1" dirty="0" smtClean="0">
                <a:latin typeface="Cambria" pitchFamily="18" charset="0"/>
              </a:rPr>
              <a:t> a region began by establishing a base of operations in a large city along major trade routes.  </a:t>
            </a:r>
          </a:p>
          <a:p>
            <a:pPr marL="274320" indent="-274320">
              <a:spcAft>
                <a:spcPts val="1200"/>
              </a:spcAft>
              <a:buFont typeface="Arial" pitchFamily="34" charset="0"/>
              <a:buChar char="•"/>
            </a:pPr>
            <a:r>
              <a:rPr lang="en-US" sz="2800" b="1" dirty="0" smtClean="0">
                <a:latin typeface="Cambria" pitchFamily="18" charset="0"/>
              </a:rPr>
              <a:t>Using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as a launching point, Paul planned one of two potential missions.  He could have boarded a ship in Rome and sailed directly for the region we now call </a:t>
            </a:r>
            <a:r>
              <a:rPr lang="en-US" sz="2800" b="1" dirty="0" smtClean="0">
                <a:effectLst>
                  <a:outerShdw blurRad="38100" dist="38100" dir="2700000" algn="tl">
                    <a:srgbClr val="000000">
                      <a:alpha val="43137"/>
                    </a:srgbClr>
                  </a:outerShdw>
                </a:effectLst>
                <a:latin typeface="Cambria" pitchFamily="18" charset="0"/>
              </a:rPr>
              <a:t>Spain</a:t>
            </a:r>
            <a:r>
              <a:rPr lang="en-US" sz="2800" b="1" dirty="0" smtClean="0">
                <a:latin typeface="Cambria" pitchFamily="18" charset="0"/>
              </a:rPr>
              <a:t>.</a:t>
            </a:r>
          </a:p>
          <a:p>
            <a:pPr marL="274320" indent="-274320">
              <a:spcAft>
                <a:spcPts val="1200"/>
              </a:spcAft>
              <a:buFont typeface="Arial" pitchFamily="34" charset="0"/>
              <a:buChar char="•"/>
            </a:pPr>
            <a:r>
              <a:rPr lang="en-US" sz="2800" b="1" dirty="0" smtClean="0">
                <a:latin typeface="Cambria" pitchFamily="18" charset="0"/>
              </a:rPr>
              <a:t>This territory had been conquered by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but was much like the American West in 1840—filled with potential yet largely untamed.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15:22 – 25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262432"/>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didn’t dream on a small scale!  The landmass he planned to evangelize exceeded the territory covered by his first three missionary journeys.  </a:t>
            </a:r>
          </a:p>
          <a:p>
            <a:pPr marL="274320" indent="-274320">
              <a:spcAft>
                <a:spcPts val="1200"/>
              </a:spcAft>
              <a:buFont typeface="Arial" pitchFamily="34" charset="0"/>
              <a:buChar char="•"/>
            </a:pPr>
            <a:r>
              <a:rPr lang="en-US" sz="2800" b="1" dirty="0" smtClean="0">
                <a:latin typeface="Cambria" pitchFamily="18" charset="0"/>
              </a:rPr>
              <a:t>And the extent of the </a:t>
            </a:r>
            <a:r>
              <a:rPr lang="en-US" sz="2800" b="1" i="1" u="sng" dirty="0" smtClean="0">
                <a:effectLst>
                  <a:outerShdw blurRad="38100" dist="38100" dir="2700000" algn="tl">
                    <a:srgbClr val="000000">
                      <a:alpha val="43137"/>
                    </a:srgbClr>
                  </a:outerShdw>
                </a:effectLst>
                <a:latin typeface="Cambria" pitchFamily="18" charset="0"/>
              </a:rPr>
              <a:t>hardship</a:t>
            </a:r>
            <a:r>
              <a:rPr lang="en-US" sz="2800" b="1" dirty="0" smtClean="0">
                <a:latin typeface="Cambria" pitchFamily="18" charset="0"/>
              </a:rPr>
              <a:t> on those journeys alone was a good comparison as to what might lie ahead of him on this </a:t>
            </a:r>
            <a:r>
              <a:rPr lang="en-US" sz="2800" b="1" i="1" u="sng" dirty="0" smtClean="0">
                <a:latin typeface="Cambria" pitchFamily="18" charset="0"/>
              </a:rPr>
              <a:t>fourth</a:t>
            </a:r>
            <a:r>
              <a:rPr lang="en-US" sz="2800" b="1" i="1" dirty="0" smtClean="0">
                <a:effectLst>
                  <a:outerShdw blurRad="38100" dist="38100" dir="2700000" algn="tl">
                    <a:srgbClr val="000000">
                      <a:alpha val="43137"/>
                    </a:srgbClr>
                  </a:outerShdw>
                </a:effectLst>
                <a:latin typeface="Cambria" pitchFamily="18" charset="0"/>
              </a:rPr>
              <a:t> </a:t>
            </a:r>
            <a:r>
              <a:rPr lang="en-US" sz="2800" b="1" i="1" u="sng" dirty="0" smtClean="0">
                <a:latin typeface="Cambria" pitchFamily="18" charset="0"/>
              </a:rPr>
              <a:t>journey</a:t>
            </a:r>
            <a:r>
              <a:rPr lang="en-US" sz="2800" b="1" dirty="0" smtClean="0">
                <a:latin typeface="Cambria" pitchFamily="18" charset="0"/>
              </a:rPr>
              <a:t> as stated in </a:t>
            </a:r>
            <a:r>
              <a:rPr lang="en-US" sz="2800" b="1" dirty="0" smtClean="0">
                <a:effectLst>
                  <a:outerShdw blurRad="38100" dist="38100" dir="2700000" algn="tl">
                    <a:srgbClr val="000000">
                      <a:alpha val="43137"/>
                    </a:srgbClr>
                  </a:outerShdw>
                </a:effectLst>
                <a:latin typeface="Cambria" pitchFamily="18" charset="0"/>
              </a:rPr>
              <a:t>2Cor. 11:24-28 . .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15:22 – 25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93812"/>
          </a:xfrm>
          <a:prstGeom prst="rect">
            <a:avLst/>
          </a:prstGeom>
          <a:noFill/>
          <a:effectLst/>
        </p:spPr>
        <p:txBody>
          <a:bodyPr wrap="square" rtlCol="0">
            <a:spAutoFit/>
          </a:bodyPr>
          <a:lstStyle/>
          <a:p>
            <a:pPr marL="274320">
              <a:spcAft>
                <a:spcPts val="1200"/>
              </a:spcAft>
            </a:pPr>
            <a:r>
              <a:rPr lang="en-US" sz="2700" b="1" dirty="0" smtClean="0">
                <a:latin typeface="Cambria" pitchFamily="18" charset="0"/>
              </a:rPr>
              <a:t>“Five times I have received from the Jews the forty </a:t>
            </a:r>
            <a:r>
              <a:rPr lang="en-US" sz="2700" b="1" u="sng" dirty="0" smtClean="0">
                <a:latin typeface="Cambria" pitchFamily="18" charset="0"/>
              </a:rPr>
              <a:t>lashes</a:t>
            </a:r>
            <a:r>
              <a:rPr lang="en-US" sz="2700" b="1" dirty="0" smtClean="0">
                <a:latin typeface="Cambria" pitchFamily="18" charset="0"/>
              </a:rPr>
              <a:t> minus one.  </a:t>
            </a:r>
            <a:r>
              <a:rPr lang="en-US" sz="2700" b="1" baseline="30000" dirty="0" smtClean="0">
                <a:effectLst>
                  <a:outerShdw blurRad="38100" dist="38100" dir="2700000" algn="tl">
                    <a:srgbClr val="000000">
                      <a:alpha val="43137"/>
                    </a:srgbClr>
                  </a:outerShdw>
                </a:effectLst>
                <a:latin typeface="Cambria" pitchFamily="18" charset="0"/>
              </a:rPr>
              <a:t>25</a:t>
            </a:r>
            <a:r>
              <a:rPr lang="en-US" sz="2700" b="1" dirty="0" smtClean="0">
                <a:latin typeface="Cambria" pitchFamily="18" charset="0"/>
              </a:rPr>
              <a:t>Three times I was </a:t>
            </a:r>
            <a:r>
              <a:rPr lang="en-US" sz="2700" b="1" u="sng" dirty="0" smtClean="0">
                <a:latin typeface="Cambria" pitchFamily="18" charset="0"/>
              </a:rPr>
              <a:t>beaten</a:t>
            </a:r>
            <a:r>
              <a:rPr lang="en-US" sz="2700" b="1" dirty="0" smtClean="0">
                <a:latin typeface="Cambria" pitchFamily="18" charset="0"/>
              </a:rPr>
              <a:t> with rods.  Once I received a </a:t>
            </a:r>
            <a:r>
              <a:rPr lang="en-US" sz="2700" b="1" u="sng" dirty="0" smtClean="0">
                <a:latin typeface="Cambria" pitchFamily="18" charset="0"/>
              </a:rPr>
              <a:t>stoning</a:t>
            </a:r>
            <a:r>
              <a:rPr lang="en-US" sz="2700" b="1" dirty="0" smtClean="0">
                <a:latin typeface="Cambria" pitchFamily="18" charset="0"/>
              </a:rPr>
              <a:t>.  Three times I was </a:t>
            </a:r>
            <a:r>
              <a:rPr lang="en-US" sz="2700" b="1" u="sng" dirty="0" smtClean="0">
                <a:latin typeface="Cambria" pitchFamily="18" charset="0"/>
              </a:rPr>
              <a:t>shipwrecked</a:t>
            </a:r>
            <a:r>
              <a:rPr lang="en-US" sz="2700" b="1" dirty="0" smtClean="0">
                <a:latin typeface="Cambria" pitchFamily="18" charset="0"/>
              </a:rPr>
              <a:t>; for a night and a day I was adrift at sea; </a:t>
            </a:r>
            <a:r>
              <a:rPr lang="en-US" sz="2700" b="1" baseline="30000" dirty="0" smtClean="0">
                <a:effectLst>
                  <a:outerShdw blurRad="38100" dist="38100" dir="2700000" algn="tl">
                    <a:srgbClr val="000000">
                      <a:alpha val="43137"/>
                    </a:srgbClr>
                  </a:outerShdw>
                </a:effectLst>
                <a:latin typeface="Cambria" pitchFamily="18" charset="0"/>
              </a:rPr>
              <a:t>26</a:t>
            </a:r>
            <a:r>
              <a:rPr lang="en-US" sz="2700" b="1" dirty="0" smtClean="0">
                <a:latin typeface="Cambria" pitchFamily="18" charset="0"/>
              </a:rPr>
              <a:t>on frequent journeys, in danger from </a:t>
            </a:r>
            <a:r>
              <a:rPr lang="en-US" sz="2700" b="1" u="sng" dirty="0" smtClean="0">
                <a:latin typeface="Cambria" pitchFamily="18" charset="0"/>
              </a:rPr>
              <a:t>rivers</a:t>
            </a:r>
            <a:r>
              <a:rPr lang="en-US" sz="2700" b="1" dirty="0" smtClean="0">
                <a:latin typeface="Cambria" pitchFamily="18" charset="0"/>
              </a:rPr>
              <a:t>, danger from </a:t>
            </a:r>
            <a:r>
              <a:rPr lang="en-US" sz="2700" b="1" u="sng" dirty="0" smtClean="0">
                <a:latin typeface="Cambria" pitchFamily="18" charset="0"/>
              </a:rPr>
              <a:t>bandits</a:t>
            </a:r>
            <a:r>
              <a:rPr lang="en-US" sz="2700" b="1" dirty="0" smtClean="0">
                <a:latin typeface="Cambria" pitchFamily="18" charset="0"/>
              </a:rPr>
              <a:t>, danger from my </a:t>
            </a:r>
            <a:r>
              <a:rPr lang="en-US" sz="2700" b="1" u="sng" dirty="0" smtClean="0">
                <a:latin typeface="Cambria" pitchFamily="18" charset="0"/>
              </a:rPr>
              <a:t>own</a:t>
            </a:r>
            <a:r>
              <a:rPr lang="en-US" sz="2700" b="1" dirty="0" smtClean="0">
                <a:latin typeface="Cambria" pitchFamily="18" charset="0"/>
              </a:rPr>
              <a:t> </a:t>
            </a:r>
            <a:r>
              <a:rPr lang="en-US" sz="2700" b="1" u="sng" dirty="0" smtClean="0">
                <a:latin typeface="Cambria" pitchFamily="18" charset="0"/>
              </a:rPr>
              <a:t>people</a:t>
            </a:r>
            <a:r>
              <a:rPr lang="en-US" sz="2700" b="1" dirty="0" smtClean="0">
                <a:latin typeface="Cambria" pitchFamily="18" charset="0"/>
              </a:rPr>
              <a:t>, danger from </a:t>
            </a:r>
            <a:r>
              <a:rPr lang="en-US" sz="2700" b="1" u="sng" dirty="0" smtClean="0">
                <a:latin typeface="Cambria" pitchFamily="18" charset="0"/>
              </a:rPr>
              <a:t>Gentiles</a:t>
            </a:r>
            <a:r>
              <a:rPr lang="en-US" sz="2700" b="1" dirty="0" smtClean="0">
                <a:latin typeface="Cambria" pitchFamily="18" charset="0"/>
              </a:rPr>
              <a:t>, danger in the </a:t>
            </a:r>
            <a:r>
              <a:rPr lang="en-US" sz="2700" b="1" u="sng" dirty="0" smtClean="0">
                <a:latin typeface="Cambria" pitchFamily="18" charset="0"/>
              </a:rPr>
              <a:t>city</a:t>
            </a:r>
            <a:r>
              <a:rPr lang="en-US" sz="2700" b="1" dirty="0" smtClean="0">
                <a:latin typeface="Cambria" pitchFamily="18" charset="0"/>
              </a:rPr>
              <a:t>, danger in the </a:t>
            </a:r>
            <a:r>
              <a:rPr lang="en-US" sz="2700" b="1" u="sng" dirty="0" smtClean="0">
                <a:latin typeface="Cambria" pitchFamily="18" charset="0"/>
              </a:rPr>
              <a:t>wilderness</a:t>
            </a:r>
            <a:r>
              <a:rPr lang="en-US" sz="2700" b="1" dirty="0" smtClean="0">
                <a:latin typeface="Cambria" pitchFamily="18" charset="0"/>
              </a:rPr>
              <a:t>, danger at </a:t>
            </a:r>
            <a:r>
              <a:rPr lang="en-US" sz="2700" b="1" u="sng" dirty="0" smtClean="0">
                <a:latin typeface="Cambria" pitchFamily="18" charset="0"/>
              </a:rPr>
              <a:t>sea</a:t>
            </a:r>
            <a:r>
              <a:rPr lang="en-US" sz="2700" b="1" dirty="0" smtClean="0">
                <a:latin typeface="Cambria" pitchFamily="18" charset="0"/>
              </a:rPr>
              <a:t>, danger from </a:t>
            </a:r>
            <a:r>
              <a:rPr lang="en-US" sz="2700" b="1" u="sng" dirty="0" smtClean="0">
                <a:latin typeface="Cambria" pitchFamily="18" charset="0"/>
              </a:rPr>
              <a:t>false</a:t>
            </a:r>
            <a:r>
              <a:rPr lang="en-US" sz="2700" b="1" dirty="0" smtClean="0">
                <a:latin typeface="Cambria" pitchFamily="18" charset="0"/>
              </a:rPr>
              <a:t> brothers and sisters; </a:t>
            </a:r>
            <a:r>
              <a:rPr lang="en-US" sz="2700" b="1" baseline="30000" dirty="0" smtClean="0">
                <a:effectLst>
                  <a:outerShdw blurRad="38100" dist="38100" dir="2700000" algn="tl">
                    <a:srgbClr val="000000">
                      <a:alpha val="43137"/>
                    </a:srgbClr>
                  </a:outerShdw>
                </a:effectLst>
                <a:latin typeface="Cambria" pitchFamily="18" charset="0"/>
              </a:rPr>
              <a:t>27</a:t>
            </a:r>
            <a:r>
              <a:rPr lang="en-US" sz="2700" b="1" dirty="0" smtClean="0">
                <a:latin typeface="Cambria" pitchFamily="18" charset="0"/>
              </a:rPr>
              <a:t>in toil and hardship, through many a </a:t>
            </a:r>
            <a:r>
              <a:rPr lang="en-US" sz="2700" b="1" u="sng" dirty="0" smtClean="0">
                <a:latin typeface="Cambria" pitchFamily="18" charset="0"/>
              </a:rPr>
              <a:t>sleepless</a:t>
            </a:r>
            <a:r>
              <a:rPr lang="en-US" sz="2700" b="1" dirty="0" smtClean="0">
                <a:latin typeface="Cambria" pitchFamily="18" charset="0"/>
              </a:rPr>
              <a:t> night, </a:t>
            </a:r>
            <a:r>
              <a:rPr lang="en-US" sz="2700" b="1" u="sng" dirty="0" smtClean="0">
                <a:latin typeface="Cambria" pitchFamily="18" charset="0"/>
              </a:rPr>
              <a:t>hungry</a:t>
            </a:r>
            <a:r>
              <a:rPr lang="en-US" sz="2700" b="1" dirty="0" smtClean="0">
                <a:latin typeface="Cambria" pitchFamily="18" charset="0"/>
              </a:rPr>
              <a:t> and </a:t>
            </a:r>
            <a:r>
              <a:rPr lang="en-US" sz="2700" b="1" u="sng" dirty="0" smtClean="0">
                <a:latin typeface="Cambria" pitchFamily="18" charset="0"/>
              </a:rPr>
              <a:t>thirsty</a:t>
            </a:r>
            <a:r>
              <a:rPr lang="en-US" sz="2700" b="1" dirty="0" smtClean="0">
                <a:latin typeface="Cambria" pitchFamily="18" charset="0"/>
              </a:rPr>
              <a:t>, often without </a:t>
            </a:r>
            <a:r>
              <a:rPr lang="en-US" sz="2700" b="1" u="sng" dirty="0" smtClean="0">
                <a:latin typeface="Cambria" pitchFamily="18" charset="0"/>
              </a:rPr>
              <a:t>food</a:t>
            </a:r>
            <a:r>
              <a:rPr lang="en-US" sz="2700" b="1" dirty="0" smtClean="0">
                <a:latin typeface="Cambria" pitchFamily="18" charset="0"/>
              </a:rPr>
              <a:t>, </a:t>
            </a:r>
            <a:r>
              <a:rPr lang="en-US" sz="2700" b="1" u="sng" dirty="0" smtClean="0">
                <a:latin typeface="Cambria" pitchFamily="18" charset="0"/>
              </a:rPr>
              <a:t>cold</a:t>
            </a:r>
            <a:r>
              <a:rPr lang="en-US" sz="2700" b="1" dirty="0" smtClean="0">
                <a:latin typeface="Cambria" pitchFamily="18" charset="0"/>
              </a:rPr>
              <a:t> and </a:t>
            </a:r>
            <a:r>
              <a:rPr lang="en-US" sz="2700" b="1" u="sng" dirty="0" smtClean="0">
                <a:latin typeface="Cambria" pitchFamily="18" charset="0"/>
              </a:rPr>
              <a:t>naked</a:t>
            </a:r>
            <a:r>
              <a:rPr lang="en-US" sz="2700" b="1" dirty="0" smtClean="0">
                <a:latin typeface="Cambria" pitchFamily="18" charset="0"/>
              </a:rPr>
              <a:t>.  </a:t>
            </a:r>
            <a:r>
              <a:rPr lang="en-US" sz="2700" b="1" baseline="30000" dirty="0" smtClean="0">
                <a:effectLst>
                  <a:outerShdw blurRad="38100" dist="38100" dir="2700000" algn="tl">
                    <a:srgbClr val="000000">
                      <a:alpha val="43137"/>
                    </a:srgbClr>
                  </a:outerShdw>
                </a:effectLst>
                <a:latin typeface="Cambria" pitchFamily="18" charset="0"/>
              </a:rPr>
              <a:t>28</a:t>
            </a:r>
            <a:r>
              <a:rPr lang="en-US" sz="2700" b="1" dirty="0" smtClean="0">
                <a:latin typeface="Cambria" pitchFamily="18" charset="0"/>
              </a:rPr>
              <a:t>And, besides other things, I am under daily pressure because of my </a:t>
            </a:r>
            <a:r>
              <a:rPr lang="en-US" sz="2700" b="1" u="sng" dirty="0" smtClean="0">
                <a:latin typeface="Cambria" pitchFamily="18" charset="0"/>
              </a:rPr>
              <a:t>anxiety</a:t>
            </a:r>
            <a:r>
              <a:rPr lang="en-US" sz="2700" b="1" dirty="0" smtClean="0">
                <a:latin typeface="Cambria" pitchFamily="18" charset="0"/>
              </a:rPr>
              <a:t> for all the churches” (</a:t>
            </a:r>
            <a:r>
              <a:rPr lang="en-US" sz="2400" b="1" dirty="0" smtClean="0">
                <a:effectLst>
                  <a:outerShdw blurRad="38100" dist="38100" dir="2700000" algn="tl">
                    <a:srgbClr val="000000">
                      <a:alpha val="43137"/>
                    </a:srgbClr>
                  </a:outerShdw>
                </a:effectLst>
                <a:latin typeface="Cambria" pitchFamily="18" charset="0"/>
              </a:rPr>
              <a:t>2Cor. 11:24-28</a:t>
            </a:r>
            <a:r>
              <a:rPr lang="en-US" sz="2400" b="1" dirty="0" smtClean="0">
                <a:latin typeface="Cambria" pitchFamily="18" charset="0"/>
              </a:rPr>
              <a:t>).  </a:t>
            </a:r>
            <a:endParaRPr lang="en-US" sz="27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15:22 – 25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2831544"/>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Think of it!</a:t>
            </a:r>
            <a:r>
              <a:rPr lang="en-US" sz="2800" b="1" dirty="0" smtClean="0">
                <a:latin typeface="Cambria" pitchFamily="18" charset="0"/>
              </a:rPr>
              <a:t>  This was Paul’s experience in the “civilized” part of the empire.  </a:t>
            </a:r>
          </a:p>
          <a:p>
            <a:pPr marL="274320" indent="-274320">
              <a:spcAft>
                <a:spcPts val="1200"/>
              </a:spcAft>
              <a:buFont typeface="Arial" pitchFamily="34" charset="0"/>
              <a:buChar char="•"/>
            </a:pPr>
            <a:r>
              <a:rPr lang="en-US" sz="2800" b="1" dirty="0" smtClean="0">
                <a:latin typeface="Cambria" pitchFamily="18" charset="0"/>
              </a:rPr>
              <a:t>His plans would take him to the fringes of the   </a:t>
            </a:r>
            <a:r>
              <a:rPr lang="en-US" sz="2800" b="1" i="1" dirty="0" smtClean="0">
                <a:effectLst>
                  <a:outerShdw blurRad="38100" dist="38100" dir="2700000" algn="tl">
                    <a:srgbClr val="000000">
                      <a:alpha val="43137"/>
                    </a:srgbClr>
                  </a:outerShdw>
                </a:effectLst>
                <a:latin typeface="Cambria" pitchFamily="18" charset="0"/>
              </a:rPr>
              <a:t>Pax Romana</a:t>
            </a:r>
            <a:r>
              <a:rPr lang="en-US" sz="2800" b="1" dirty="0" smtClean="0">
                <a:latin typeface="Cambria" pitchFamily="18" charset="0"/>
              </a:rPr>
              <a:t> (the “peace of Rome”) and beyond, where he would be at the mercy of “</a:t>
            </a:r>
            <a:r>
              <a:rPr lang="en-US" sz="2800" b="1" dirty="0" smtClean="0">
                <a:effectLst>
                  <a:outerShdw blurRad="38100" dist="38100" dir="2700000" algn="tl">
                    <a:srgbClr val="000000">
                      <a:alpha val="43137"/>
                    </a:srgbClr>
                  </a:outerShdw>
                </a:effectLst>
                <a:latin typeface="Cambria" pitchFamily="18" charset="0"/>
              </a:rPr>
              <a:t>barbarians</a:t>
            </a:r>
            <a:r>
              <a:rPr lang="en-US" sz="2800" b="1" dirty="0" smtClean="0">
                <a:latin typeface="Cambria" pitchFamily="18" charset="0"/>
              </a:rPr>
              <a:t>”—people who answered to no one.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15:22 – 25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15:26 – 29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5" name="Picture 4" descr="15 - 26-29 text.jpg"/>
          <p:cNvPicPr>
            <a:picLocks noChangeAspect="1"/>
          </p:cNvPicPr>
          <p:nvPr/>
        </p:nvPicPr>
        <p:blipFill>
          <a:blip r:embed="rId2" cstate="print"/>
          <a:srcRect l="1163" t="18605" b="2326"/>
          <a:stretch>
            <a:fillRect/>
          </a:stretch>
        </p:blipFill>
        <p:spPr>
          <a:xfrm>
            <a:off x="381000" y="1143000"/>
            <a:ext cx="8509000"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uses the generous example of the churches in </a:t>
            </a:r>
            <a:r>
              <a:rPr lang="en-US" sz="2800" b="1" dirty="0" smtClean="0">
                <a:effectLst>
                  <a:outerShdw blurRad="38100" dist="38100" dir="2700000" algn="tl">
                    <a:srgbClr val="000000">
                      <a:alpha val="43137"/>
                    </a:srgbClr>
                  </a:outerShdw>
                </a:effectLst>
                <a:latin typeface="Cambria" pitchFamily="18" charset="0"/>
              </a:rPr>
              <a:t>Macedonia</a:t>
            </a:r>
            <a:r>
              <a:rPr lang="en-US" sz="2800" b="1" dirty="0" smtClean="0">
                <a:latin typeface="Cambria" pitchFamily="18" charset="0"/>
              </a:rPr>
              <a:t> and </a:t>
            </a:r>
            <a:r>
              <a:rPr lang="en-US" sz="2800" b="1" dirty="0" smtClean="0">
                <a:effectLst>
                  <a:outerShdw blurRad="38100" dist="38100" dir="2700000" algn="tl">
                    <a:srgbClr val="000000">
                      <a:alpha val="43137"/>
                    </a:srgbClr>
                  </a:outerShdw>
                </a:effectLst>
                <a:latin typeface="Cambria" pitchFamily="18" charset="0"/>
              </a:rPr>
              <a:t>Achaia</a:t>
            </a:r>
            <a:r>
              <a:rPr lang="en-US" sz="2800" b="1" dirty="0" smtClean="0">
                <a:latin typeface="Cambria" pitchFamily="18" charset="0"/>
              </a:rPr>
              <a:t>—</a:t>
            </a:r>
            <a:r>
              <a:rPr lang="en-US" sz="2800" b="1" i="1" dirty="0" smtClean="0">
                <a:latin typeface="Cambria" pitchFamily="18" charset="0"/>
              </a:rPr>
              <a:t>present-day Greece</a:t>
            </a:r>
            <a:r>
              <a:rPr lang="en-US" sz="2800" b="1" dirty="0" smtClean="0">
                <a:latin typeface="Cambria" pitchFamily="18" charset="0"/>
              </a:rPr>
              <a:t>—to inspire the church in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The Gentile believers in Greece viewed their sharing of material wealth as a mere token of the debt they owed Jerusalem for the gift of the gospel, an immeasurable spiritual treasure.  </a:t>
            </a:r>
          </a:p>
          <a:p>
            <a:pPr marL="274320" indent="-274320">
              <a:spcAft>
                <a:spcPts val="1200"/>
              </a:spcAft>
              <a:buFont typeface="Arial" pitchFamily="34" charset="0"/>
              <a:buChar char="•"/>
            </a:pPr>
            <a:r>
              <a:rPr lang="en-US" sz="2800" b="1" dirty="0" smtClean="0">
                <a:latin typeface="Cambria" pitchFamily="18" charset="0"/>
              </a:rPr>
              <a:t>Clearly, Paul implies that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also owed a debt of gratitude, which could be honored by helping his mission to rescue other Gentiles.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15:26 – 29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39321"/>
          </a:xfrm>
          <a:prstGeom prst="rect">
            <a:avLst/>
          </a:prstGeom>
          <a:noFill/>
          <a:effectLst/>
        </p:spPr>
        <p:txBody>
          <a:bodyPr wrap="square" rtlCol="0">
            <a:spAutoFit/>
          </a:bodyPr>
          <a:lstStyle/>
          <a:p>
            <a:pPr marL="274320" indent="-274320">
              <a:spcAft>
                <a:spcPts val="1800"/>
              </a:spcAft>
            </a:pPr>
            <a:r>
              <a:rPr lang="en-US" sz="2800" b="1" dirty="0" smtClean="0">
                <a:effectLst>
                  <a:outerShdw blurRad="38100" dist="38100" dir="2700000" algn="tl">
                    <a:srgbClr val="000000">
                      <a:alpha val="43137"/>
                    </a:srgbClr>
                  </a:outerShdw>
                </a:effectLst>
                <a:latin typeface="Cambria" pitchFamily="18" charset="0"/>
              </a:rPr>
              <a:t>Overview . . . </a:t>
            </a:r>
          </a:p>
          <a:p>
            <a:pPr marL="274320" indent="-274320">
              <a:spcAft>
                <a:spcPts val="1800"/>
              </a:spcAft>
              <a:buFont typeface="Arial" pitchFamily="34" charset="0"/>
              <a:buChar char="•"/>
            </a:pPr>
            <a:r>
              <a:rPr lang="en-US" sz="2800" b="1" dirty="0" smtClean="0">
                <a:latin typeface="Cambria" pitchFamily="18" charset="0"/>
              </a:rPr>
              <a:t>But first, Paul is going to the poor saints in Jerusalem with a contribution from the saints in Macedonia and Achaia (</a:t>
            </a:r>
            <a:r>
              <a:rPr lang="en-US" sz="2800" b="1" dirty="0" smtClean="0">
                <a:effectLst>
                  <a:outerShdw blurRad="38100" dist="38100" dir="2700000" algn="tl">
                    <a:srgbClr val="000000">
                      <a:alpha val="43137"/>
                    </a:srgbClr>
                  </a:outerShdw>
                </a:effectLst>
                <a:latin typeface="Cambria" pitchFamily="18" charset="0"/>
              </a:rPr>
              <a:t>15:25-29</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Realizing the danger such a trip entails, he asks to be remembered in their prayers (</a:t>
            </a:r>
            <a:r>
              <a:rPr lang="en-US" sz="2800" b="1" dirty="0" smtClean="0">
                <a:effectLst>
                  <a:outerShdw blurRad="38100" dist="38100" dir="2700000" algn="tl">
                    <a:srgbClr val="000000">
                      <a:alpha val="43137"/>
                    </a:srgbClr>
                  </a:outerShdw>
                </a:effectLst>
                <a:latin typeface="Cambria" pitchFamily="18" charset="0"/>
              </a:rPr>
              <a:t>15:30-33</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 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was certain of his visit to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however, he could not have imagined the circumstances that would take him there.  After delivering the </a:t>
            </a:r>
            <a:r>
              <a:rPr lang="en-US" sz="2800" b="1" i="1" dirty="0" smtClean="0">
                <a:effectLst>
                  <a:outerShdw blurRad="38100" dist="38100" dir="2700000" algn="tl">
                    <a:srgbClr val="000000">
                      <a:alpha val="43137"/>
                    </a:srgbClr>
                  </a:outerShdw>
                </a:effectLst>
                <a:latin typeface="Cambria" pitchFamily="18" charset="0"/>
              </a:rPr>
              <a:t>famine-relief funds</a:t>
            </a:r>
            <a:r>
              <a:rPr lang="en-US" sz="2800" b="1" dirty="0" smtClean="0">
                <a:latin typeface="Cambria" pitchFamily="18" charset="0"/>
              </a:rPr>
              <a:t> he had collected, the apostle was falsely accused by Jewish leader in the temple—the very men he formerly served when persecuting Christians—and </a:t>
            </a:r>
            <a:r>
              <a:rPr lang="en-US" sz="2800" b="1" u="sng" dirty="0" smtClean="0">
                <a:effectLst>
                  <a:outerShdw blurRad="38100" dist="38100" dir="2700000" algn="tl">
                    <a:srgbClr val="000000">
                      <a:alpha val="43137"/>
                    </a:srgbClr>
                  </a:outerShdw>
                </a:effectLst>
                <a:latin typeface="Cambria" pitchFamily="18" charset="0"/>
              </a:rPr>
              <a:t>arrested</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After several hearings, a foiled assassination plot, month in protective custody, and a lengthy trial, Paul exercised his right as a Roman citizen to have his case heard in Rome (</a:t>
            </a:r>
            <a:r>
              <a:rPr lang="en-US" sz="2800" b="1" dirty="0" smtClean="0">
                <a:effectLst>
                  <a:outerShdw blurRad="38100" dist="38100" dir="2700000" algn="tl">
                    <a:srgbClr val="000000">
                      <a:alpha val="43137"/>
                    </a:srgbClr>
                  </a:outerShdw>
                </a:effectLst>
                <a:latin typeface="Cambria" pitchFamily="18" charset="0"/>
              </a:rPr>
              <a:t>Acts 21-22</a:t>
            </a:r>
            <a:r>
              <a:rPr lang="en-US" sz="2800" b="1" dirty="0" smtClean="0">
                <a:latin typeface="Cambria" pitchFamily="18" charset="0"/>
              </a:rPr>
              <a:t>).  So, Paul did reach his intended destination: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15:26 – 29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6" name="Picture 5" descr="15 - 30-32 text.jpg"/>
          <p:cNvPicPr>
            <a:picLocks noChangeAspect="1"/>
          </p:cNvPicPr>
          <p:nvPr/>
        </p:nvPicPr>
        <p:blipFill>
          <a:blip r:embed="rId2" cstate="print"/>
          <a:srcRect t="22068" b="4938"/>
          <a:stretch>
            <a:fillRect/>
          </a:stretch>
        </p:blipFill>
        <p:spPr>
          <a:xfrm>
            <a:off x="380999" y="1219200"/>
            <a:ext cx="8490581" cy="4648200"/>
          </a:xfrm>
          <a:prstGeom prst="rect">
            <a:avLst/>
          </a:prstGeom>
          <a:ln>
            <a:noFill/>
          </a:ln>
          <a:effectLst>
            <a:outerShdw blurRad="190500" algn="tl" rotWithShape="0">
              <a:srgbClr val="000000">
                <a:alpha val="70000"/>
              </a:srgbClr>
            </a:outerShdw>
          </a:effectLst>
        </p:spPr>
      </p:pic>
      <p:sp>
        <p:nvSpPr>
          <p:cNvPr id="7"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15:30 – 32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12420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pleads with the church in Rome to begin their partnership with him by praying.  Here he entreated the Romans by our Lord Jesus Christ and by the love of the Spirit to join him in his struggle through </a:t>
            </a:r>
            <a:r>
              <a:rPr lang="en-US" sz="2800" b="1" i="1" dirty="0" smtClean="0">
                <a:effectLst>
                  <a:outerShdw blurRad="38100" dist="38100" dir="2700000" algn="tl">
                    <a:srgbClr val="000000">
                      <a:alpha val="43137"/>
                    </a:srgbClr>
                  </a:outerShdw>
                </a:effectLst>
                <a:latin typeface="Cambria" pitchFamily="18" charset="0"/>
              </a:rPr>
              <a:t>“intercessory prayer.”</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Furthermore, Paul urges his brothers and sisters to </a:t>
            </a:r>
            <a:r>
              <a:rPr lang="en-US" sz="2800" b="1" i="1" dirty="0" smtClean="0">
                <a:latin typeface="Cambria" pitchFamily="18" charset="0"/>
              </a:rPr>
              <a:t>“strive together”</a:t>
            </a:r>
            <a:r>
              <a:rPr lang="en-US" sz="2800" b="1" dirty="0" smtClean="0">
                <a:latin typeface="Cambria" pitchFamily="18" charset="0"/>
              </a:rPr>
              <a:t> with him, as members of a team might strenuously compete together to achiever a victory.</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15:30 – 32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12420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was not overstating his desire for their earnest prayer.  While he felt duty-bound to deliver the </a:t>
            </a:r>
            <a:r>
              <a:rPr lang="en-US" sz="2800" b="1" i="1" dirty="0" smtClean="0">
                <a:effectLst>
                  <a:outerShdw blurRad="38100" dist="38100" dir="2700000" algn="tl">
                    <a:srgbClr val="000000">
                      <a:alpha val="43137"/>
                    </a:srgbClr>
                  </a:outerShdw>
                </a:effectLst>
                <a:latin typeface="Cambria" pitchFamily="18" charset="0"/>
              </a:rPr>
              <a:t>famine-relief funds</a:t>
            </a:r>
            <a:r>
              <a:rPr lang="en-US" sz="2800" b="1" dirty="0" smtClean="0">
                <a:latin typeface="Cambria" pitchFamily="18" charset="0"/>
              </a:rPr>
              <a:t> to Jerusalem, he had serious misgivings about his safety upon returning there.    </a:t>
            </a:r>
          </a:p>
          <a:p>
            <a:pPr marL="274320" indent="-274320">
              <a:spcAft>
                <a:spcPts val="1200"/>
              </a:spcAft>
              <a:buFont typeface="Arial" pitchFamily="34" charset="0"/>
              <a:buChar char="•"/>
            </a:pPr>
            <a:r>
              <a:rPr lang="en-US" sz="2800" b="1" dirty="0" smtClean="0">
                <a:latin typeface="Cambria" pitchFamily="18" charset="0"/>
              </a:rPr>
              <a:t>Later, during his voyage from </a:t>
            </a:r>
            <a:r>
              <a:rPr lang="en-US" sz="2800" b="1" dirty="0" smtClean="0">
                <a:effectLst>
                  <a:outerShdw blurRad="38100" dist="38100" dir="2700000" algn="tl">
                    <a:srgbClr val="000000">
                      <a:alpha val="43137"/>
                    </a:srgbClr>
                  </a:outerShdw>
                </a:effectLst>
                <a:latin typeface="Cambria" pitchFamily="18" charset="0"/>
              </a:rPr>
              <a:t>Corinth</a:t>
            </a:r>
            <a:r>
              <a:rPr lang="en-US" sz="2800" b="1" dirty="0" smtClean="0">
                <a:latin typeface="Cambria" pitchFamily="18" charset="0"/>
              </a:rPr>
              <a:t> to Jerusalem, he called the church leaders in </a:t>
            </a:r>
            <a:r>
              <a:rPr lang="en-US" sz="2800" b="1" dirty="0" smtClean="0">
                <a:effectLst>
                  <a:outerShdw blurRad="38100" dist="38100" dir="2700000" algn="tl">
                    <a:srgbClr val="000000">
                      <a:alpha val="43137"/>
                    </a:srgbClr>
                  </a:outerShdw>
                </a:effectLst>
                <a:latin typeface="Cambria" pitchFamily="18" charset="0"/>
              </a:rPr>
              <a:t>Ephesus</a:t>
            </a:r>
            <a:r>
              <a:rPr lang="en-US" sz="2800" b="1" dirty="0" smtClean="0">
                <a:latin typeface="Cambria" pitchFamily="18" charset="0"/>
              </a:rPr>
              <a:t> to meet him before his ship put back        to sea.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15:30 – 32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55093"/>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There dockside, Paul states flatly, </a:t>
            </a:r>
          </a:p>
          <a:p>
            <a:pPr marL="274320" lvl="1">
              <a:spcAft>
                <a:spcPts val="1200"/>
              </a:spcAft>
            </a:pPr>
            <a:r>
              <a:rPr lang="en-US" sz="2800" b="1" dirty="0" smtClean="0">
                <a:latin typeface="Cambria" pitchFamily="18" charset="0"/>
              </a:rPr>
              <a:t>“And now, behold, I am going to Jerusalem, bound in the Spirit, not knowing what shall befall me there;  </a:t>
            </a:r>
            <a:r>
              <a:rPr lang="en-US" sz="2800" b="1" baseline="30000" dirty="0" smtClean="0">
                <a:effectLst>
                  <a:outerShdw blurRad="38100" dist="38100" dir="2700000" algn="tl">
                    <a:srgbClr val="000000">
                      <a:alpha val="43137"/>
                    </a:srgbClr>
                  </a:outerShdw>
                </a:effectLst>
                <a:latin typeface="Cambria" pitchFamily="18" charset="0"/>
              </a:rPr>
              <a:t>23</a:t>
            </a:r>
            <a:r>
              <a:rPr lang="en-US" sz="2800" b="1" dirty="0" smtClean="0">
                <a:latin typeface="Cambria" pitchFamily="18" charset="0"/>
              </a:rPr>
              <a:t>except that the Holy Spirit testifies to me in every city that imprisonment and afflictions await me.  </a:t>
            </a:r>
            <a:r>
              <a:rPr lang="en-US" sz="2800" b="1" baseline="30000" dirty="0" smtClean="0">
                <a:effectLst>
                  <a:outerShdw blurRad="38100" dist="38100" dir="2700000" algn="tl">
                    <a:srgbClr val="000000">
                      <a:alpha val="43137"/>
                    </a:srgbClr>
                  </a:outerShdw>
                </a:effectLst>
                <a:latin typeface="Cambria" pitchFamily="18" charset="0"/>
              </a:rPr>
              <a:t>24</a:t>
            </a:r>
            <a:r>
              <a:rPr lang="en-US" sz="2800" b="1" dirty="0" smtClean="0">
                <a:latin typeface="Cambria" pitchFamily="18" charset="0"/>
              </a:rPr>
              <a:t>But I do not account my life of any value nor as precious to myself, if only I may accomplish my course and the ministry which I received from the Lord Jesus, to testify to the gospel of the grace of God” (</a:t>
            </a:r>
            <a:r>
              <a:rPr lang="en-US" sz="2800" b="1" dirty="0" smtClean="0">
                <a:effectLst>
                  <a:outerShdw blurRad="38100" dist="38100" dir="2700000" algn="tl">
                    <a:srgbClr val="000000">
                      <a:alpha val="43137"/>
                    </a:srgbClr>
                  </a:outerShdw>
                </a:effectLst>
                <a:latin typeface="Cambria" pitchFamily="18" charset="0"/>
              </a:rPr>
              <a:t>Acts 20:22-24</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15:30 – 32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93757"/>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This very real danger prompted Paul to ask for </a:t>
            </a:r>
            <a:r>
              <a:rPr lang="en-US" sz="2800" b="1" i="1" u="sng" dirty="0" smtClean="0">
                <a:latin typeface="Cambria" pitchFamily="18" charset="0"/>
              </a:rPr>
              <a:t>three</a:t>
            </a:r>
            <a:r>
              <a:rPr lang="en-US" sz="2800" b="1" i="1" dirty="0" smtClean="0">
                <a:latin typeface="Cambria" pitchFamily="18" charset="0"/>
              </a:rPr>
              <a:t> </a:t>
            </a:r>
            <a:r>
              <a:rPr lang="en-US" sz="2800" b="1" i="1" u="sng" dirty="0" smtClean="0">
                <a:latin typeface="Cambria" pitchFamily="18" charset="0"/>
              </a:rPr>
              <a:t>specific</a:t>
            </a:r>
            <a:r>
              <a:rPr lang="en-US" sz="2800" b="1" i="1" dirty="0" smtClean="0">
                <a:latin typeface="Cambria" pitchFamily="18" charset="0"/>
              </a:rPr>
              <a:t> </a:t>
            </a:r>
            <a:r>
              <a:rPr lang="en-US" sz="2800" b="1" i="1" u="sng" dirty="0" smtClean="0">
                <a:latin typeface="Cambria" pitchFamily="18" charset="0"/>
              </a:rPr>
              <a:t>answers</a:t>
            </a:r>
            <a:r>
              <a:rPr lang="en-US" sz="2800" b="1" dirty="0" smtClean="0">
                <a:latin typeface="Cambria" pitchFamily="18" charset="0"/>
              </a:rPr>
              <a:t> to prayer:</a:t>
            </a:r>
          </a:p>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he prayed his </a:t>
            </a:r>
            <a:r>
              <a:rPr lang="en-US" sz="2800" b="1" i="1" dirty="0" smtClean="0">
                <a:effectLst>
                  <a:outerShdw blurRad="38100" dist="38100" dir="2700000" algn="tl">
                    <a:srgbClr val="000000">
                      <a:alpha val="43137"/>
                    </a:srgbClr>
                  </a:outerShdw>
                </a:effectLst>
                <a:latin typeface="Cambria" pitchFamily="18" charset="0"/>
              </a:rPr>
              <a:t>enemies</a:t>
            </a:r>
            <a:r>
              <a:rPr lang="en-US" sz="2800" b="1" dirty="0" smtClean="0">
                <a:latin typeface="Cambria" pitchFamily="18" charset="0"/>
              </a:rPr>
              <a:t> would be </a:t>
            </a:r>
            <a:r>
              <a:rPr lang="en-US" sz="2800" b="1" i="1" u="sng" dirty="0" smtClean="0">
                <a:latin typeface="Cambria" pitchFamily="18" charset="0"/>
              </a:rPr>
              <a:t>unsuccessful</a:t>
            </a:r>
            <a:r>
              <a:rPr lang="en-US" sz="2800" b="1" dirty="0" smtClean="0">
                <a:latin typeface="Cambria" pitchFamily="18" charset="0"/>
              </a:rPr>
              <a:t> in their attempts to keep him from continuing his ministry.    </a:t>
            </a:r>
          </a:p>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he prayed the </a:t>
            </a:r>
            <a:r>
              <a:rPr lang="en-US" sz="2800" b="1" i="1" dirty="0" smtClean="0">
                <a:effectLst>
                  <a:outerShdw blurRad="38100" dist="38100" dir="2700000" algn="tl">
                    <a:srgbClr val="000000">
                      <a:alpha val="43137"/>
                    </a:srgbClr>
                  </a:outerShdw>
                </a:effectLst>
                <a:latin typeface="Cambria" pitchFamily="18" charset="0"/>
              </a:rPr>
              <a:t>Jewish Christians</a:t>
            </a:r>
            <a:r>
              <a:rPr lang="en-US" sz="2800" b="1" dirty="0" smtClean="0">
                <a:latin typeface="Cambria" pitchFamily="18" charset="0"/>
              </a:rPr>
              <a:t> in Jerusalem would </a:t>
            </a:r>
            <a:r>
              <a:rPr lang="en-US" sz="2800" b="1" i="1" u="sng" dirty="0" smtClean="0">
                <a:latin typeface="Cambria" pitchFamily="18" charset="0"/>
              </a:rPr>
              <a:t>accept</a:t>
            </a:r>
            <a:r>
              <a:rPr lang="en-US" sz="2800" b="1" dirty="0" smtClean="0">
                <a:latin typeface="Cambria" pitchFamily="18" charset="0"/>
              </a:rPr>
              <a:t> the monetary gifts offered by their Gentile family in Greece.</a:t>
            </a:r>
          </a:p>
          <a:p>
            <a:pPr marL="274320" indent="-274320">
              <a:spcAft>
                <a:spcPts val="12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 he prayed his </a:t>
            </a:r>
            <a:r>
              <a:rPr lang="en-US" sz="2800" b="1" i="1" dirty="0" smtClean="0">
                <a:effectLst>
                  <a:outerShdw blurRad="38100" dist="38100" dir="2700000" algn="tl">
                    <a:srgbClr val="000000">
                      <a:alpha val="43137"/>
                    </a:srgbClr>
                  </a:outerShdw>
                </a:effectLst>
                <a:latin typeface="Cambria" pitchFamily="18" charset="0"/>
              </a:rPr>
              <a:t>plans</a:t>
            </a:r>
            <a:r>
              <a:rPr lang="en-US" sz="2800" b="1" dirty="0" smtClean="0">
                <a:latin typeface="Cambria" pitchFamily="18" charset="0"/>
              </a:rPr>
              <a:t> for continued ministry beyond Rome would not only escape delays but also </a:t>
            </a:r>
            <a:r>
              <a:rPr lang="en-US" sz="2800" b="1" i="1" u="sng" dirty="0" smtClean="0">
                <a:latin typeface="Cambria" pitchFamily="18" charset="0"/>
              </a:rPr>
              <a:t>find</a:t>
            </a:r>
            <a:r>
              <a:rPr lang="en-US" sz="2800" b="1" i="1" dirty="0" smtClean="0">
                <a:latin typeface="Cambria" pitchFamily="18" charset="0"/>
              </a:rPr>
              <a:t> </a:t>
            </a:r>
            <a:r>
              <a:rPr lang="en-US" sz="2800" b="1" i="1" u="sng" dirty="0" smtClean="0">
                <a:latin typeface="Cambria" pitchFamily="18" charset="0"/>
              </a:rPr>
              <a:t>help</a:t>
            </a:r>
            <a:r>
              <a:rPr lang="en-US" sz="2800" b="1" dirty="0" smtClean="0">
                <a:latin typeface="Cambria" pitchFamily="18" charset="0"/>
              </a:rPr>
              <a:t> in the Roman church.</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15:30 – 32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 name="Picture 5" descr="15 - 33 text.jpg"/>
          <p:cNvPicPr>
            <a:picLocks noChangeAspect="1"/>
          </p:cNvPicPr>
          <p:nvPr/>
        </p:nvPicPr>
        <p:blipFill>
          <a:blip r:embed="rId2" cstate="print"/>
          <a:stretch>
            <a:fillRect/>
          </a:stretch>
        </p:blipFill>
        <p:spPr>
          <a:xfrm>
            <a:off x="609600" y="1066800"/>
            <a:ext cx="7772400" cy="5501810"/>
          </a:xfrm>
          <a:prstGeom prst="rect">
            <a:avLst/>
          </a:prstGeom>
          <a:ln>
            <a:noFill/>
          </a:ln>
          <a:effectLst>
            <a:outerShdw blurRad="190500" algn="tl" rotWithShape="0">
              <a:srgbClr val="000000">
                <a:alpha val="70000"/>
              </a:srgbClr>
            </a:outerShdw>
          </a:effectLst>
        </p:spPr>
      </p:pic>
      <p:sp>
        <p:nvSpPr>
          <p:cNvPr id="8"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15:33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was undoubtedly the most pioneering of all the apostles.  The biblical record shows that he logged more miles, planted more churches, trained more leaders, and wrote more Scripture than any other person in his generation.    </a:t>
            </a:r>
          </a:p>
          <a:p>
            <a:pPr marL="274320" indent="-274320">
              <a:spcAft>
                <a:spcPts val="1200"/>
              </a:spcAft>
              <a:buFont typeface="Arial" pitchFamily="34" charset="0"/>
              <a:buChar char="•"/>
            </a:pPr>
            <a:r>
              <a:rPr lang="en-US" sz="2800" b="1" dirty="0" smtClean="0">
                <a:latin typeface="Cambria" pitchFamily="18" charset="0"/>
              </a:rPr>
              <a:t>Nevertheless, we rarely if ever find him alone.     He surrounded himself with gifted, driven people who shared his obligation to preach the gospel and to strengthen churches.</a:t>
            </a:r>
          </a:p>
          <a:p>
            <a:pPr marL="274320" indent="-274320">
              <a:spcAft>
                <a:spcPts val="1200"/>
              </a:spcAft>
              <a:buFont typeface="Arial" pitchFamily="34" charset="0"/>
              <a:buChar char="•"/>
            </a:pPr>
            <a:r>
              <a:rPr lang="en-US" sz="2800" b="1" dirty="0" smtClean="0">
                <a:latin typeface="Cambria" pitchFamily="18" charset="0"/>
              </a:rPr>
              <a:t>He sought partners he could wholeheartedly trust, those who would not settle for anything less than complete devotion.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And when Paul found trustworthy co-laborers, he was quick to place them where they would have the greatest impact.    </a:t>
            </a:r>
          </a:p>
          <a:p>
            <a:pPr marL="274320" indent="-274320">
              <a:spcAft>
                <a:spcPts val="1200"/>
              </a:spcAft>
              <a:buFont typeface="Arial" pitchFamily="34" charset="0"/>
              <a:buChar char="•"/>
            </a:pPr>
            <a:r>
              <a:rPr lang="en-US" sz="2800" b="1" dirty="0" smtClean="0">
                <a:latin typeface="Cambria" pitchFamily="18" charset="0"/>
              </a:rPr>
              <a:t>Although seasoned by struggle and hardship, although undeterred by danger, Paul knew his vision to blaze new trails through the Roman frontier could only be realized with the help of dependable partners.</a:t>
            </a:r>
          </a:p>
          <a:p>
            <a:pPr marL="274320" indent="-274320">
              <a:spcAft>
                <a:spcPts val="1200"/>
              </a:spcAft>
              <a:buFont typeface="Arial" pitchFamily="34" charset="0"/>
              <a:buChar char="•"/>
            </a:pPr>
            <a:r>
              <a:rPr lang="en-US" sz="2800" b="1" dirty="0" smtClean="0">
                <a:latin typeface="Cambria" pitchFamily="18" charset="0"/>
              </a:rPr>
              <a:t>We con only speculate as to how his plans might have unfolded.  The book of Acts ends with Paul under house arrest in </a:t>
            </a:r>
            <a:r>
              <a:rPr lang="en-US" sz="2800" b="1" dirty="0" smtClean="0">
                <a:effectLst>
                  <a:outerShdw blurRad="38100" dist="38100" dir="2700000" algn="tl">
                    <a:srgbClr val="000000">
                      <a:alpha val="43137"/>
                    </a:srgbClr>
                  </a:outerShdw>
                </a:effectLst>
                <a:latin typeface="Cambria" pitchFamily="18" charset="0"/>
              </a:rPr>
              <a:t>Rome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262432"/>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SWINDOLL</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“I personally believe he realized at least part of his vision before a second imprisonment in Rome and eventual martyrdom there.”</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If Paul’s dreams did carry him westward toward </a:t>
            </a:r>
            <a:r>
              <a:rPr lang="en-US" sz="2800" b="1" dirty="0" smtClean="0">
                <a:effectLst>
                  <a:outerShdw blurRad="38100" dist="38100" dir="2700000" algn="tl">
                    <a:srgbClr val="000000">
                      <a:alpha val="43137"/>
                    </a:srgbClr>
                  </a:outerShdw>
                </a:effectLst>
                <a:latin typeface="Cambria" pitchFamily="18" charset="0"/>
              </a:rPr>
              <a:t>Spain</a:t>
            </a:r>
            <a:r>
              <a:rPr lang="en-US" sz="2800" b="1" dirty="0" smtClean="0">
                <a:latin typeface="Cambria" pitchFamily="18" charset="0"/>
              </a:rPr>
              <a:t>, I have no doubt the help of his Roman brothers and sisters filled his sails.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15:33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3157261"/>
            <a:ext cx="587929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mj-lt"/>
              </a:rPr>
              <a:t>“Partners, Plans, and Prayers”</a:t>
            </a:r>
          </a:p>
        </p:txBody>
      </p:sp>
      <p:sp>
        <p:nvSpPr>
          <p:cNvPr id="5" name="TextBox 4"/>
          <p:cNvSpPr txBox="1"/>
          <p:nvPr/>
        </p:nvSpPr>
        <p:spPr>
          <a:xfrm rot="-120000">
            <a:off x="609831" y="637512"/>
            <a:ext cx="4040339" cy="584775"/>
          </a:xfrm>
          <a:prstGeom prst="rect">
            <a:avLst/>
          </a:prstGeom>
          <a:noFill/>
        </p:spPr>
        <p:txBody>
          <a:bodyPr wrap="square" rtlCol="0">
            <a:spAutoFit/>
          </a:bodyPr>
          <a:lstStyle/>
          <a:p>
            <a:r>
              <a:rPr lang="en-US" sz="3200" dirty="0" smtClean="0">
                <a:solidFill>
                  <a:srgbClr val="C00000"/>
                </a:solidFill>
                <a:effectLst>
                  <a:outerShdw blurRad="38100" dist="38100" dir="2700000" algn="tl">
                    <a:srgbClr val="000000">
                      <a:alpha val="43137"/>
                    </a:srgbClr>
                  </a:outerShdw>
                </a:effectLst>
                <a:latin typeface="Britannic Bold" pitchFamily="34" charset="0"/>
              </a:rPr>
              <a:t>Tonight’s focus . . . </a:t>
            </a:r>
            <a:endParaRPr lang="en-US" sz="3200" dirty="0">
              <a:solidFill>
                <a:srgbClr val="C000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7" name="Picture 6" descr="15 - 1 salvation.jpg"/>
          <p:cNvPicPr>
            <a:picLocks noChangeAspect="1"/>
          </p:cNvPicPr>
          <p:nvPr/>
        </p:nvPicPr>
        <p:blipFill>
          <a:blip r:embed="rId2" cstate="print"/>
          <a:stretch>
            <a:fillRect/>
          </a:stretch>
        </p:blipFill>
        <p:spPr>
          <a:xfrm>
            <a:off x="1828800" y="1600200"/>
            <a:ext cx="5638799" cy="4525136"/>
          </a:xfrm>
          <a:prstGeom prst="rect">
            <a:avLst/>
          </a:prstGeom>
          <a:ln>
            <a:noFill/>
          </a:ln>
          <a:effectLst>
            <a:outerShdw blurRad="190500" algn="tl" rotWithShape="0">
              <a:srgbClr val="000000">
                <a:alpha val="70000"/>
              </a:srgbClr>
            </a:outerShdw>
          </a:effectLst>
        </p:spPr>
      </p:pic>
      <p:pic>
        <p:nvPicPr>
          <p:cNvPr id="4" name="Picture 3" descr="7 - 24 Jesus.jpg"/>
          <p:cNvPicPr>
            <a:picLocks noChangeAspect="1"/>
          </p:cNvPicPr>
          <p:nvPr/>
        </p:nvPicPr>
        <p:blipFill>
          <a:blip r:embed="rId3" cstate="print"/>
          <a:stretch>
            <a:fillRect/>
          </a:stretch>
        </p:blipFill>
        <p:spPr>
          <a:xfrm>
            <a:off x="1676400" y="0"/>
            <a:ext cx="5943600" cy="6858000"/>
          </a:xfrm>
          <a:prstGeom prst="rect">
            <a:avLst/>
          </a:prstGeom>
          <a:ln>
            <a:noFill/>
          </a:ln>
          <a:effectLst>
            <a:softEdge rad="112500"/>
          </a:effectLst>
        </p:spPr>
      </p:pic>
      <p:sp>
        <p:nvSpPr>
          <p:cNvPr id="5" name="TextBox 4"/>
          <p:cNvSpPr txBox="1"/>
          <p:nvPr/>
        </p:nvSpPr>
        <p:spPr>
          <a:xfrm>
            <a:off x="1676400" y="6096000"/>
            <a:ext cx="59436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Partners . . . co-laborers with Christ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2000"/>
                                        <p:tgtEl>
                                          <p:spTgt spid="7"/>
                                        </p:tgtEl>
                                      </p:cBhvr>
                                    </p:animEffect>
                                  </p:childTnLst>
                                </p:cTn>
                              </p:par>
                            </p:childTnLst>
                          </p:cTn>
                        </p:par>
                        <p:par>
                          <p:cTn id="8" fill="hold">
                            <p:stCondLst>
                              <p:cond delay="2000"/>
                            </p:stCondLst>
                            <p:childTnLst>
                              <p:par>
                                <p:cTn id="9" presetID="8" presetClass="entr" presetSubtype="32" fill="hold"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7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10November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228600" y="1981200"/>
            <a:ext cx="8915400" cy="4093428"/>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 .  </a:t>
            </a:r>
          </a:p>
          <a:p>
            <a:pPr marL="548640" indent="-274320">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	Read Chapter 16:1 – 27</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1st lesson:     v1 – 16  “Love and a Holy Kiss   </a:t>
            </a:r>
          </a:p>
          <a:p>
            <a:pPr marL="548640" indent="-274320">
              <a:spcAft>
                <a:spcPts val="1800"/>
              </a:spcAft>
              <a:buFont typeface="Arial" pitchFamily="34" charset="0"/>
              <a:buChar char="•"/>
            </a:pPr>
            <a:r>
              <a:rPr lang="en-US" sz="2800" b="1" dirty="0" smtClean="0">
                <a:solidFill>
                  <a:prstClr val="black"/>
                </a:solidFill>
                <a:effectLst>
                  <a:outerShdw blurRad="38100" dist="38100" dir="2700000" algn="tl">
                    <a:srgbClr val="000000">
                      <a:alpha val="43137"/>
                    </a:srgbClr>
                  </a:outerShdw>
                </a:effectLst>
                <a:latin typeface="Cambria" pitchFamily="18" charset="0"/>
              </a:rPr>
              <a:t>2nd lesson: v17 – 27  “Trouble Makers and </a:t>
            </a:r>
            <a:r>
              <a:rPr lang="en-US" sz="2800" b="1" smtClean="0">
                <a:solidFill>
                  <a:prstClr val="black"/>
                </a:solidFill>
                <a:effectLst>
                  <a:outerShdw blurRad="38100" dist="38100" dir="2700000" algn="tl">
                    <a:srgbClr val="000000">
                      <a:alpha val="43137"/>
                    </a:srgbClr>
                  </a:outerShdw>
                </a:effectLst>
                <a:latin typeface="Cambria" pitchFamily="18" charset="0"/>
              </a:rPr>
              <a:t>Blessed 				       Saints </a:t>
            </a:r>
            <a:r>
              <a:rPr lang="en-US" sz="2800" b="1" dirty="0" smtClean="0">
                <a:solidFill>
                  <a:prstClr val="black"/>
                </a:solidFill>
                <a:effectLst>
                  <a:outerShdw blurRad="38100" dist="38100" dir="2700000" algn="tl">
                    <a:srgbClr val="000000">
                      <a:alpha val="43137"/>
                    </a:srgbClr>
                  </a:outerShdw>
                </a:effectLst>
                <a:latin typeface="Cambria" pitchFamily="18" charset="0"/>
              </a:rPr>
              <a:t>within the Vineyard”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a:t>
            </a:r>
          </a:p>
        </p:txBody>
      </p:sp>
      <p:pic>
        <p:nvPicPr>
          <p:cNvPr id="90114" name="Picture 2" descr="Romans 15 KJV - We then that are strong ought to bear the infirmities of  the weak, and not to please ourselves."/>
          <p:cNvPicPr>
            <a:picLocks noChangeAspect="1" noChangeArrowheads="1"/>
          </p:cNvPicPr>
          <p:nvPr/>
        </p:nvPicPr>
        <p:blipFill>
          <a:blip r:embed="rId2" cstate="print"/>
          <a:srcRect/>
          <a:stretch>
            <a:fillRect/>
          </a:stretch>
        </p:blipFill>
        <p:spPr bwMode="auto">
          <a:xfrm>
            <a:off x="381000" y="1219200"/>
            <a:ext cx="8458200" cy="42291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out)">
                                      <p:cBhvr>
                                        <p:cTn id="7" dur="2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001095"/>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latin typeface="Cambria" pitchFamily="18" charset="0"/>
              </a:rPr>
              <a:t>Paul affirms the saints in Rome using </a:t>
            </a:r>
            <a:r>
              <a:rPr lang="en-US" sz="2800" b="1" i="1" u="sng" dirty="0" smtClean="0">
                <a:latin typeface="Cambria" pitchFamily="18" charset="0"/>
              </a:rPr>
              <a:t>three</a:t>
            </a:r>
            <a:r>
              <a:rPr lang="en-US" sz="2800" b="1" dirty="0" smtClean="0">
                <a:latin typeface="Cambria" pitchFamily="18" charset="0"/>
              </a:rPr>
              <a:t> </a:t>
            </a:r>
            <a:r>
              <a:rPr lang="en-US" sz="2800" b="1" i="1" u="sng" dirty="0" smtClean="0">
                <a:latin typeface="Cambria" pitchFamily="18" charset="0"/>
              </a:rPr>
              <a:t>phrases</a:t>
            </a:r>
            <a:r>
              <a:rPr lang="en-US" sz="2800" b="1" dirty="0" smtClean="0">
                <a:latin typeface="Cambria" pitchFamily="18" charset="0"/>
              </a:rPr>
              <a:t> </a:t>
            </a:r>
            <a:r>
              <a:rPr lang="en-US" sz="2800" b="1" i="1" dirty="0" smtClean="0">
                <a:latin typeface="Cambria" pitchFamily="18" charset="0"/>
              </a:rPr>
              <a:t>of</a:t>
            </a:r>
            <a:r>
              <a:rPr lang="en-US" sz="2800" b="1" dirty="0" smtClean="0">
                <a:latin typeface="Cambria" pitchFamily="18" charset="0"/>
              </a:rPr>
              <a:t> </a:t>
            </a:r>
            <a:r>
              <a:rPr lang="en-US" sz="2800" b="1" i="1" u="sng" dirty="0" smtClean="0">
                <a:latin typeface="Cambria" pitchFamily="18" charset="0"/>
              </a:rPr>
              <a:t>commendation</a:t>
            </a:r>
            <a:r>
              <a:rPr lang="en-US" sz="2800" b="1" dirty="0" smtClean="0">
                <a:latin typeface="Cambria" pitchFamily="18" charset="0"/>
              </a:rPr>
              <a:t>, each one pointing to a specific character trait he observed among the few members he had encountered or identified as a result of their reputation.  </a:t>
            </a:r>
          </a:p>
          <a:p>
            <a:pPr marL="731520" lvl="1" indent="-274320">
              <a:spcAft>
                <a:spcPts val="1200"/>
              </a:spcAft>
            </a:pPr>
            <a:r>
              <a:rPr lang="en-US" sz="24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“Full of goodness.”</a:t>
            </a:r>
          </a:p>
          <a:p>
            <a:pPr marL="731520" lvl="1" indent="-274320">
              <a:spcAft>
                <a:spcPts val="1200"/>
              </a:spcAft>
            </a:pPr>
            <a:r>
              <a:rPr lang="en-US" sz="24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“Filled with all knowledge.”</a:t>
            </a:r>
          </a:p>
          <a:p>
            <a:pPr marL="731520" lvl="1" indent="-274320">
              <a:spcAft>
                <a:spcPts val="1200"/>
              </a:spcAft>
            </a:pPr>
            <a:r>
              <a:rPr lang="en-US" sz="24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“Able to admonish.”</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3000"/>
                            </p:stCondLst>
                            <p:childTnLst>
                              <p:par>
                                <p:cTn id="18" presetID="22" presetClass="entr" presetSubtype="8" fill="hold"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FULL OF GOODNESS</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The word “</a:t>
            </a:r>
            <a:r>
              <a:rPr lang="en-US" sz="2800" b="1" dirty="0" smtClean="0">
                <a:effectLst>
                  <a:outerShdw blurRad="38100" dist="38100" dir="2700000" algn="tl">
                    <a:srgbClr val="000000">
                      <a:alpha val="43137"/>
                    </a:srgbClr>
                  </a:outerShdw>
                </a:effectLst>
                <a:latin typeface="Cambria" pitchFamily="18" charset="0"/>
              </a:rPr>
              <a:t>full</a:t>
            </a:r>
            <a:r>
              <a:rPr lang="en-US" sz="2800" b="1" dirty="0" smtClean="0">
                <a:latin typeface="Cambria" pitchFamily="18" charset="0"/>
              </a:rPr>
              <a:t>” means filled to overflowing, and the word “</a:t>
            </a:r>
            <a:r>
              <a:rPr lang="en-US" sz="2800" b="1" dirty="0" smtClean="0">
                <a:effectLst>
                  <a:outerShdw blurRad="38100" dist="38100" dir="2700000" algn="tl">
                    <a:srgbClr val="000000">
                      <a:alpha val="43137"/>
                    </a:srgbClr>
                  </a:outerShdw>
                </a:effectLst>
                <a:latin typeface="Cambria" pitchFamily="18" charset="0"/>
              </a:rPr>
              <a:t>goodness</a:t>
            </a:r>
            <a:r>
              <a:rPr lang="en-US" sz="2800" b="1" dirty="0" smtClean="0">
                <a:latin typeface="Cambria" pitchFamily="18" charset="0"/>
              </a:rPr>
              <a:t>” describes moral ethical purity.  It would include kindness and thoughtfulness and even charity toward those in need.    </a:t>
            </a:r>
          </a:p>
          <a:p>
            <a:pPr marL="274320" indent="-274320">
              <a:spcAft>
                <a:spcPts val="1200"/>
              </a:spcAft>
              <a:buFont typeface="Arial" pitchFamily="34" charset="0"/>
              <a:buChar char="•"/>
            </a:pPr>
            <a:r>
              <a:rPr lang="en-US" sz="2800" b="1" dirty="0" smtClean="0">
                <a:latin typeface="Cambria" pitchFamily="18" charset="0"/>
              </a:rPr>
              <a:t>These are the same Romans who were earlier told that all are depraved.  Believers remain depraved individuals in our </a:t>
            </a:r>
            <a:r>
              <a:rPr lang="en-US" sz="2800" b="1" i="1" dirty="0" smtClean="0">
                <a:effectLst>
                  <a:outerShdw blurRad="38100" dist="38100" dir="2700000" algn="tl">
                    <a:srgbClr val="000000">
                      <a:alpha val="43137"/>
                    </a:srgbClr>
                  </a:outerShdw>
                </a:effectLst>
                <a:latin typeface="Cambria" pitchFamily="18" charset="0"/>
              </a:rPr>
              <a:t>old nature</a:t>
            </a:r>
            <a:r>
              <a:rPr lang="en-US" sz="2800" b="1" dirty="0" smtClean="0">
                <a:latin typeface="Cambria" pitchFamily="18" charset="0"/>
              </a:rPr>
              <a:t>, but we receive a </a:t>
            </a:r>
            <a:r>
              <a:rPr lang="en-US" sz="2800" b="1" i="1" dirty="0" smtClean="0">
                <a:effectLst>
                  <a:outerShdw blurRad="38100" dist="38100" dir="2700000" algn="tl">
                    <a:srgbClr val="000000">
                      <a:alpha val="43137"/>
                    </a:srgbClr>
                  </a:outerShdw>
                </a:effectLst>
                <a:latin typeface="Cambria" pitchFamily="18" charset="0"/>
              </a:rPr>
              <a:t>new nature</a:t>
            </a:r>
            <a:r>
              <a:rPr lang="en-US" sz="2800" b="1" dirty="0" smtClean="0">
                <a:latin typeface="Cambria" pitchFamily="18" charset="0"/>
              </a:rPr>
              <a:t> with the regeneration and subsequent filling of the Holy Spirit.  This new nature is evidenced by acts of kindness.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985980"/>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FILLED WITH ALL KNOWLEDGE</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They were filled to overflowing with such knowledge as to be completely informed and adequately aware.  The believers in Rome demonstrated a mature command of </a:t>
            </a:r>
            <a:r>
              <a:rPr lang="en-US" sz="2800" b="1" i="1" dirty="0" smtClean="0">
                <a:effectLst>
                  <a:outerShdw blurRad="38100" dist="38100" dir="2700000" algn="tl">
                    <a:srgbClr val="000000">
                      <a:alpha val="43137"/>
                    </a:srgbClr>
                  </a:outerShdw>
                </a:effectLst>
                <a:latin typeface="Cambria" pitchFamily="18" charset="0"/>
              </a:rPr>
              <a:t>Christian truth</a:t>
            </a:r>
            <a:r>
              <a:rPr lang="en-US" sz="2800" b="1" dirty="0" smtClean="0">
                <a:latin typeface="Cambria" pitchFamily="18" charset="0"/>
              </a:rPr>
              <a:t> and understood the issues that impacted their corner of the world.    </a:t>
            </a:r>
          </a:p>
          <a:p>
            <a:pPr marL="274320" indent="-274320">
              <a:spcAft>
                <a:spcPts val="1200"/>
              </a:spcAft>
              <a:buFont typeface="Arial" pitchFamily="34" charset="0"/>
              <a:buChar char="•"/>
            </a:pPr>
            <a:r>
              <a:rPr lang="en-US" sz="2800" b="1" dirty="0" smtClean="0">
                <a:latin typeface="Cambria" pitchFamily="18" charset="0"/>
              </a:rPr>
              <a:t>When believers are fully and completely informed, when they have become adequately aware, they understand their times and realize what they must do.  They don’t typically lack </a:t>
            </a:r>
            <a:r>
              <a:rPr lang="en-US" sz="2800" b="1" i="1" dirty="0" smtClean="0">
                <a:effectLst>
                  <a:outerShdw blurRad="38100" dist="38100" dir="2700000" algn="tl">
                    <a:srgbClr val="000000">
                      <a:alpha val="43137"/>
                    </a:srgbClr>
                  </a:outerShdw>
                </a:effectLst>
                <a:latin typeface="Cambria" pitchFamily="18" charset="0"/>
              </a:rPr>
              <a:t>zeal</a:t>
            </a:r>
            <a:r>
              <a:rPr lang="en-US" sz="2800" b="1" dirty="0" smtClean="0">
                <a:latin typeface="Cambria" pitchFamily="18" charset="0"/>
              </a:rPr>
              <a:t> or </a:t>
            </a:r>
            <a:r>
              <a:rPr lang="en-US" sz="2800" b="1" i="1" dirty="0" smtClean="0">
                <a:effectLst>
                  <a:outerShdw blurRad="38100" dist="38100" dir="2700000" algn="tl">
                    <a:srgbClr val="000000">
                      <a:alpha val="43137"/>
                    </a:srgbClr>
                  </a:outerShdw>
                </a:effectLst>
                <a:latin typeface="Cambria" pitchFamily="18" charset="0"/>
              </a:rPr>
              <a:t>vision</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16868"/>
          </a:xfrm>
          <a:prstGeom prst="rect">
            <a:avLst/>
          </a:prstGeom>
          <a:noFill/>
          <a:effectLst/>
        </p:spPr>
        <p:txBody>
          <a:bodyPr wrap="square" rtlCol="0">
            <a:spAutoFit/>
          </a:bodyPr>
          <a:lstStyle/>
          <a:p>
            <a:pPr marL="274320" indent="-274320">
              <a:spcAft>
                <a:spcPts val="1200"/>
              </a:spcAft>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ABLE TO ADMONISH</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The word “</a:t>
            </a:r>
            <a:r>
              <a:rPr lang="en-US" sz="2800" b="1" dirty="0" smtClean="0">
                <a:effectLst>
                  <a:outerShdw blurRad="38100" dist="38100" dir="2700000" algn="tl">
                    <a:srgbClr val="000000">
                      <a:alpha val="43137"/>
                    </a:srgbClr>
                  </a:outerShdw>
                </a:effectLst>
                <a:latin typeface="Cambria" pitchFamily="18" charset="0"/>
              </a:rPr>
              <a:t>able</a:t>
            </a:r>
            <a:r>
              <a:rPr lang="en-US" sz="2800" b="1" dirty="0" smtClean="0">
                <a:latin typeface="Cambria" pitchFamily="18" charset="0"/>
              </a:rPr>
              <a:t>” is related to the Greek term for “</a:t>
            </a:r>
            <a:r>
              <a:rPr lang="en-US" sz="2800" b="1" dirty="0" smtClean="0">
                <a:effectLst>
                  <a:outerShdw blurRad="38100" dist="38100" dir="2700000" algn="tl">
                    <a:srgbClr val="000000">
                      <a:alpha val="43137"/>
                    </a:srgbClr>
                  </a:outerShdw>
                </a:effectLst>
                <a:latin typeface="Cambria" pitchFamily="18" charset="0"/>
              </a:rPr>
              <a:t>power</a:t>
            </a:r>
            <a:r>
              <a:rPr lang="en-US" sz="2800" b="1" dirty="0" smtClean="0">
                <a:latin typeface="Cambria" pitchFamily="18" charset="0"/>
              </a:rPr>
              <a:t>.”  They are empowered from within to apply their knowledge in a very constructive way.  The word “</a:t>
            </a:r>
            <a:r>
              <a:rPr lang="en-US" sz="2800" b="1" dirty="0" smtClean="0">
                <a:effectLst>
                  <a:outerShdw blurRad="38100" dist="38100" dir="2700000" algn="tl">
                    <a:srgbClr val="000000">
                      <a:alpha val="43137"/>
                    </a:srgbClr>
                  </a:outerShdw>
                </a:effectLst>
                <a:latin typeface="Cambria" pitchFamily="18" charset="0"/>
              </a:rPr>
              <a:t>admonish</a:t>
            </a:r>
            <a:r>
              <a:rPr lang="en-US" sz="2800" b="1" dirty="0" smtClean="0">
                <a:latin typeface="Cambria" pitchFamily="18" charset="0"/>
              </a:rPr>
              <a:t>” is a compound of two words: </a:t>
            </a:r>
            <a:r>
              <a:rPr lang="en-US" sz="2800" b="1" i="1" dirty="0" smtClean="0">
                <a:latin typeface="Cambria" pitchFamily="18" charset="0"/>
              </a:rPr>
              <a:t>“mind”</a:t>
            </a:r>
            <a:r>
              <a:rPr lang="en-US" sz="2800" b="1" dirty="0" smtClean="0">
                <a:latin typeface="Cambria" pitchFamily="18" charset="0"/>
              </a:rPr>
              <a:t> and </a:t>
            </a:r>
            <a:r>
              <a:rPr lang="en-US" sz="2800" b="1" i="1" dirty="0" smtClean="0">
                <a:latin typeface="Cambria" pitchFamily="18" charset="0"/>
              </a:rPr>
              <a:t>“to place.”</a:t>
            </a:r>
            <a:r>
              <a:rPr lang="en-US" sz="2800" b="1" dirty="0" smtClean="0">
                <a:latin typeface="Cambria" pitchFamily="18" charset="0"/>
              </a:rPr>
              <a:t>   The idea of placing something in the mind of another was how the Greeks understood the process of education.      </a:t>
            </a:r>
          </a:p>
          <a:p>
            <a:pPr marL="274320" indent="-274320">
              <a:spcAft>
                <a:spcPts val="1200"/>
              </a:spcAft>
              <a:buFont typeface="Arial" pitchFamily="34" charset="0"/>
              <a:buChar char="•"/>
            </a:pPr>
            <a:r>
              <a:rPr lang="en-US" sz="2800" b="1" dirty="0" smtClean="0">
                <a:latin typeface="Cambria" pitchFamily="18" charset="0"/>
              </a:rPr>
              <a:t>The Roman Christians were able “</a:t>
            </a:r>
            <a:r>
              <a:rPr lang="en-US" sz="2800" b="1" dirty="0" smtClean="0">
                <a:effectLst>
                  <a:outerShdw blurRad="38100" dist="38100" dir="2700000" algn="tl">
                    <a:srgbClr val="000000">
                      <a:alpha val="43137"/>
                    </a:srgbClr>
                  </a:outerShdw>
                </a:effectLst>
                <a:latin typeface="Cambria" pitchFamily="18" charset="0"/>
              </a:rPr>
              <a:t>to impart understanding</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to set right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to lay on the heart</a:t>
            </a:r>
            <a:r>
              <a:rPr lang="en-US" sz="2800" b="1" dirty="0" smtClean="0">
                <a:latin typeface="Cambria" pitchFamily="18" charset="0"/>
              </a:rPr>
              <a:t>” in such a way as to influence not merely the intellect, but the will and disposition.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15:14 </a:t>
            </a:r>
            <a:r>
              <a:rPr kumimoji="0" lang="en-US" sz="3600" b="0" i="0" u="none" strike="noStrike" kern="1200" cap="all" spc="0" normalizeH="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63267</TotalTime>
  <Words>2735</Words>
  <Application>Microsoft Office PowerPoint</Application>
  <PresentationFormat>On-screen Show (4:3)</PresentationFormat>
  <Paragraphs>126</Paragraphs>
  <Slides>41</Slides>
  <Notes>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8327</cp:revision>
  <dcterms:created xsi:type="dcterms:W3CDTF">2016-10-08T19:35:00Z</dcterms:created>
  <dcterms:modified xsi:type="dcterms:W3CDTF">2021-11-02T00:24:12Z</dcterms:modified>
</cp:coreProperties>
</file>